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71" r:id="rId3"/>
    <p:sldId id="259" r:id="rId4"/>
    <p:sldId id="261" r:id="rId5"/>
    <p:sldId id="262" r:id="rId6"/>
    <p:sldId id="277" r:id="rId7"/>
    <p:sldId id="267" r:id="rId8"/>
    <p:sldId id="263" r:id="rId9"/>
    <p:sldId id="266" r:id="rId10"/>
    <p:sldId id="260" r:id="rId11"/>
    <p:sldId id="269" r:id="rId12"/>
    <p:sldId id="272" r:id="rId13"/>
    <p:sldId id="275" r:id="rId14"/>
    <p:sldId id="273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y Schubiger" initials="RS" lastIdx="2" clrIdx="0">
    <p:extLst>
      <p:ext uri="{19B8F6BF-5375-455C-9EA6-DF929625EA0E}">
        <p15:presenceInfo xmlns:p15="http://schemas.microsoft.com/office/powerpoint/2012/main" userId="Roy Schubig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116"/>
    <a:srgbClr val="131114"/>
    <a:srgbClr val="1413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5083" autoAdjust="0"/>
  </p:normalViewPr>
  <p:slideViewPr>
    <p:cSldViewPr snapToGrid="0">
      <p:cViewPr>
        <p:scale>
          <a:sx n="74" d="100"/>
          <a:sy n="74" d="100"/>
        </p:scale>
        <p:origin x="466" y="2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8D5E5-E515-4D49-9A58-47B29F1FB8DB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75FCB9-8C79-41A3-9548-DD4D63B598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957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Welcome</a:t>
            </a:r>
          </a:p>
          <a:p>
            <a:pPr marL="171450" indent="-171450">
              <a:buFontTx/>
              <a:buChar char="-"/>
            </a:pPr>
            <a:r>
              <a:rPr lang="de-CH" dirty="0"/>
              <a:t>Challenge </a:t>
            </a:r>
            <a:r>
              <a:rPr lang="de-CH" dirty="0" err="1"/>
              <a:t>description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Goal: </a:t>
            </a:r>
            <a:r>
              <a:rPr lang="de-CH" dirty="0" err="1"/>
              <a:t>Automate</a:t>
            </a:r>
            <a:r>
              <a:rPr lang="de-CH" dirty="0"/>
              <a:t> </a:t>
            </a:r>
            <a:r>
              <a:rPr lang="de-CH" dirty="0" err="1"/>
              <a:t>process</a:t>
            </a:r>
            <a:r>
              <a:rPr lang="de-CH" dirty="0"/>
              <a:t>, reliable, transparent, …</a:t>
            </a:r>
          </a:p>
          <a:p>
            <a:pPr marL="0" indent="0">
              <a:buFontTx/>
              <a:buNone/>
            </a:pPr>
            <a:r>
              <a:rPr lang="de-CH" dirty="0"/>
              <a:t>…</a:t>
            </a:r>
            <a:r>
              <a:rPr lang="de-CH" dirty="0" err="1"/>
              <a:t>index</a:t>
            </a:r>
            <a:r>
              <a:rPr lang="de-CH" dirty="0"/>
              <a:t> </a:t>
            </a:r>
            <a:r>
              <a:rPr lang="de-CH" dirty="0" err="1"/>
              <a:t>withing</a:t>
            </a:r>
            <a:r>
              <a:rPr lang="de-CH" dirty="0"/>
              <a:t> a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shorter</a:t>
            </a:r>
            <a:r>
              <a:rPr lang="de-CH" dirty="0"/>
              <a:t> AMOUNT OF TIME. !!!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5FCB9-8C79-41A3-9548-DD4D63B598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34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 err="1"/>
              <a:t>Necessary</a:t>
            </a:r>
            <a:r>
              <a:rPr lang="de-CH" dirty="0"/>
              <a:t> </a:t>
            </a:r>
            <a:r>
              <a:rPr lang="de-CH" dirty="0" err="1"/>
              <a:t>steps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companies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INDEX !!!!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5FCB9-8C79-41A3-9548-DD4D63B598F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481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Send </a:t>
            </a:r>
            <a:r>
              <a:rPr lang="de-CH" dirty="0" err="1"/>
              <a:t>data</a:t>
            </a:r>
            <a:r>
              <a:rPr lang="de-CH" dirty="0"/>
              <a:t> -&gt; </a:t>
            </a:r>
            <a:r>
              <a:rPr lang="de-CH" dirty="0" err="1"/>
              <a:t>employer</a:t>
            </a:r>
            <a:r>
              <a:rPr lang="de-CH" dirty="0"/>
              <a:t> </a:t>
            </a:r>
            <a:r>
              <a:rPr lang="de-CH" dirty="0" err="1"/>
              <a:t>provided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Set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employee</a:t>
            </a:r>
            <a:r>
              <a:rPr lang="de-CH" dirty="0"/>
              <a:t> </a:t>
            </a:r>
            <a:r>
              <a:rPr lang="de-CH" dirty="0" err="1"/>
              <a:t>survey</a:t>
            </a:r>
            <a:r>
              <a:rPr lang="de-CH" dirty="0"/>
              <a:t> -&gt; APP !!!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5FCB9-8C79-41A3-9548-DD4D63B598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168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Mock </a:t>
            </a:r>
            <a:r>
              <a:rPr lang="de-CH" dirty="0" err="1"/>
              <a:t>survey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surveys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User </a:t>
            </a:r>
            <a:r>
              <a:rPr lang="de-CH" dirty="0" err="1"/>
              <a:t>creates</a:t>
            </a:r>
            <a:r>
              <a:rPr lang="de-CH" dirty="0"/>
              <a:t> </a:t>
            </a:r>
            <a:r>
              <a:rPr lang="de-CH" dirty="0" err="1"/>
              <a:t>pw</a:t>
            </a:r>
            <a:r>
              <a:rPr lang="de-CH" dirty="0"/>
              <a:t> and </a:t>
            </a:r>
            <a:r>
              <a:rPr lang="de-CH" dirty="0" err="1"/>
              <a:t>acc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Fully </a:t>
            </a:r>
            <a:r>
              <a:rPr lang="de-CH" dirty="0" err="1"/>
              <a:t>automated</a:t>
            </a:r>
            <a:endParaRPr lang="de-CH" dirty="0"/>
          </a:p>
          <a:p>
            <a:pPr marL="0" indent="0">
              <a:buFontTx/>
              <a:buNone/>
            </a:pPr>
            <a:r>
              <a:rPr lang="de-CH" dirty="0"/>
              <a:t>…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employees</a:t>
            </a:r>
            <a:r>
              <a:rPr lang="de-CH" dirty="0"/>
              <a:t>, </a:t>
            </a:r>
            <a:r>
              <a:rPr lang="de-CH" dirty="0" err="1"/>
              <a:t>i’m</a:t>
            </a:r>
            <a:r>
              <a:rPr lang="de-CH" dirty="0"/>
              <a:t> </a:t>
            </a:r>
            <a:r>
              <a:rPr lang="de-CH" dirty="0" err="1"/>
              <a:t>sure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ALL WONDERING WHAT’S </a:t>
            </a:r>
            <a:r>
              <a:rPr lang="de-CH" dirty="0" err="1"/>
              <a:t>below</a:t>
            </a:r>
            <a:r>
              <a:rPr lang="de-CH" dirty="0"/>
              <a:t> </a:t>
            </a:r>
            <a:r>
              <a:rPr lang="de-CH" dirty="0" err="1"/>
              <a:t>surface</a:t>
            </a:r>
            <a:r>
              <a:rPr lang="en-US" dirty="0"/>
              <a:t> !!!! (animation)</a:t>
            </a:r>
          </a:p>
          <a:p>
            <a:pPr marL="0" indent="0">
              <a:buFontTx/>
              <a:buNone/>
            </a:pPr>
            <a:endParaRPr lang="de-CH" dirty="0"/>
          </a:p>
          <a:p>
            <a:pPr marL="0" indent="0">
              <a:buFontTx/>
              <a:buNone/>
            </a:pPr>
            <a:r>
              <a:rPr lang="de-CH" dirty="0"/>
              <a:t>… NOAH WILL PRESENT SHORTLY !!!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5FCB9-8C79-41A3-9548-DD4D63B598F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13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… (just </a:t>
            </a:r>
            <a:r>
              <a:rPr lang="de-CH" dirty="0" err="1"/>
              <a:t>click</a:t>
            </a:r>
            <a:r>
              <a:rPr lang="de-CH" dirty="0"/>
              <a:t> </a:t>
            </a:r>
            <a:r>
              <a:rPr lang="de-CH" dirty="0" err="1"/>
              <a:t>when</a:t>
            </a:r>
            <a:r>
              <a:rPr lang="de-CH" dirty="0"/>
              <a:t> </a:t>
            </a:r>
            <a:r>
              <a:rPr lang="de-CH" dirty="0" err="1"/>
              <a:t>finished</a:t>
            </a:r>
            <a:r>
              <a:rPr lang="de-CH" dirty="0"/>
              <a:t>) …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5FCB9-8C79-41A3-9548-DD4D63B598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15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… </a:t>
            </a:r>
            <a:r>
              <a:rPr lang="de-CH" dirty="0" err="1"/>
              <a:t>data</a:t>
            </a:r>
            <a:r>
              <a:rPr lang="de-CH" dirty="0"/>
              <a:t> </a:t>
            </a:r>
            <a:r>
              <a:rPr lang="de-CH" dirty="0" err="1"/>
              <a:t>sets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BEING COMPARED TO ENSURE VALIDITY !!! (</a:t>
            </a:r>
            <a:r>
              <a:rPr lang="de-CH" dirty="0" err="1"/>
              <a:t>animation</a:t>
            </a:r>
            <a:r>
              <a:rPr lang="de-CH" dirty="0"/>
              <a:t>)</a:t>
            </a:r>
          </a:p>
          <a:p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 err="1"/>
              <a:t>Guarantee</a:t>
            </a:r>
            <a:r>
              <a:rPr lang="de-CH" dirty="0"/>
              <a:t> fair </a:t>
            </a:r>
            <a:r>
              <a:rPr lang="de-CH" dirty="0" err="1"/>
              <a:t>rating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 err="1"/>
              <a:t>Automated</a:t>
            </a:r>
            <a:r>
              <a:rPr lang="de-CH" dirty="0"/>
              <a:t> </a:t>
            </a:r>
            <a:r>
              <a:rPr lang="de-CH" dirty="0" err="1"/>
              <a:t>rating</a:t>
            </a:r>
            <a:endParaRPr lang="de-CH" dirty="0"/>
          </a:p>
          <a:p>
            <a:pPr marL="171450" indent="-171450">
              <a:buFontTx/>
              <a:buChar char="-"/>
            </a:pPr>
            <a:endParaRPr lang="de-CH" dirty="0"/>
          </a:p>
          <a:p>
            <a:pPr marL="0" indent="0">
              <a:buFontTx/>
              <a:buNone/>
            </a:pPr>
            <a:r>
              <a:rPr lang="de-CH" dirty="0"/>
              <a:t>CLICK !!!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5FCB9-8C79-41A3-9548-DD4D63B598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50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 err="1"/>
              <a:t>Similar</a:t>
            </a:r>
            <a:r>
              <a:rPr lang="de-CH" dirty="0"/>
              <a:t> </a:t>
            </a:r>
            <a:r>
              <a:rPr lang="de-CH" dirty="0" err="1"/>
              <a:t>way</a:t>
            </a:r>
            <a:r>
              <a:rPr lang="de-CH" dirty="0"/>
              <a:t> like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ratings</a:t>
            </a:r>
            <a:endParaRPr lang="de-CH" dirty="0"/>
          </a:p>
          <a:p>
            <a:pPr marL="0" indent="0">
              <a:buFontTx/>
              <a:buNone/>
            </a:pPr>
            <a:r>
              <a:rPr lang="de-CH" dirty="0"/>
              <a:t>… WE IMPROVE IT! (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spider</a:t>
            </a:r>
            <a:r>
              <a:rPr lang="de-CH" dirty="0"/>
              <a:t> </a:t>
            </a:r>
            <a:r>
              <a:rPr lang="de-CH" dirty="0" err="1"/>
              <a:t>diagram</a:t>
            </a:r>
            <a:r>
              <a:rPr lang="de-CH" dirty="0"/>
              <a:t>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5FCB9-8C79-41A3-9548-DD4D63B598F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302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Evaluation</a:t>
            </a:r>
          </a:p>
          <a:p>
            <a:pPr marL="171450" indent="-171450">
              <a:buFontTx/>
              <a:buChar char="-"/>
            </a:pPr>
            <a:r>
              <a:rPr lang="de-CH" dirty="0"/>
              <a:t>Flexible </a:t>
            </a:r>
            <a:r>
              <a:rPr lang="de-CH" dirty="0" err="1"/>
              <a:t>system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 err="1"/>
              <a:t>Detailed</a:t>
            </a:r>
            <a:r>
              <a:rPr lang="de-CH" dirty="0"/>
              <a:t> </a:t>
            </a:r>
            <a:r>
              <a:rPr lang="de-CH" dirty="0" err="1"/>
              <a:t>feedback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 err="1"/>
              <a:t>Improve</a:t>
            </a:r>
            <a:r>
              <a:rPr lang="de-CH" dirty="0"/>
              <a:t> </a:t>
            </a:r>
            <a:r>
              <a:rPr lang="de-CH" dirty="0" err="1"/>
              <a:t>current</a:t>
            </a:r>
            <a:r>
              <a:rPr lang="de-CH" dirty="0"/>
              <a:t> </a:t>
            </a:r>
            <a:r>
              <a:rPr lang="de-CH" dirty="0" err="1"/>
              <a:t>system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5FCB9-8C79-41A3-9548-DD4D63B598F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939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A4BDF8-6297-4080-93BB-C806E2036B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D5AFECA-F0AC-4F54-A45E-F531FCCC0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F4FED5-8F31-4B59-A99E-A8435C14C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0F5556-6952-42D9-B4A2-2142690FE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23458A-BAE7-4794-8CC6-9D9C05D1A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014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5CB38D-BC9E-46CD-82C2-EF01FCB83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CDCB747-CDE2-4D25-B39D-F4E94020B4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BEEF9D-AC40-47FA-A156-CD982DEA0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C35A0B-55CD-4699-82C8-BE095216E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6FB7E8-27DF-4E8B-BE8D-C7E0BA85E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0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C0E2736-42FA-44B8-9BDD-1A6A456B6F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053EA39-48DD-47EB-9B19-3BE97867A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22ED26-B53E-4D53-8BA3-63471ECBB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D21BD1-F863-4B8B-84B2-716789007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B404BC-DED9-44C3-8312-024660794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5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F34BFD-6CF5-4115-B165-321A33F19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9F802B-335E-48C2-8D34-18D4ACCEC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807784-6089-4D21-8033-89928E230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75F49C-C448-4257-9155-704CE5CFC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998988-7ECB-4FD6-9D67-47D93E053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248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0AC5CA-C1E5-4065-8FB9-3448570C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93288E4-4C90-4287-8CBD-76785F2F3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1DBA65-26E9-45C4-85EF-ECEFA2507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F1CE64-79B9-48F8-B33C-DA2385292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22769B-031E-4105-9B44-C2157B73C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781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93146E-4F37-43CD-B97A-464B5267B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99D305-F79E-4129-B86E-97C810628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9C34880-DFC4-4821-BC28-C130C9FD9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387C427-645C-48EA-A43B-A438C13EA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6778CD-89C7-4119-B0B1-5F0F555FB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6262ACA-C816-46DA-BB13-B011A7559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364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A831F3-4758-4A46-9CBF-557620B79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F3957CE-0E73-4774-89C4-861627F85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8D0744-19DB-4355-B8A7-3B91A8C90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6245822-47DD-4DC7-8698-FE368B47A6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9F98BB3-6DC4-4242-B5B7-231FB697BE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7EE60A9-7F2C-4FDF-B863-0FD6A4F4B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182EDFF-6D0A-46AB-9B1D-E6004B74F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05C2BA6-4653-48A5-B2E1-B49F845A8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954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E545D-B85B-48A7-B9BC-D8761E111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DFC6097-248D-4C78-B36A-11760118B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CC404C0-AC61-4948-9BD3-37C2AE78E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EDC860-780D-4868-B7FA-82DC157E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29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B562853-4A62-478F-AFAC-AD0501E33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4DC9D14-84E6-461E-A977-38583136C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83ED33C-E84F-4F08-BFF6-3C93EC240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237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A2D89-1B77-4FF8-BB28-FB469F37D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7EB6B6-D7F5-44A8-A801-BE7ACCE49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6315464-FECA-4434-A3A1-1991F807D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74EE118-9D0F-4181-A2A4-C2E750BA0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F9BA0E-F091-46E0-B7F3-75D3A9D5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4205E3A-0F6F-405E-80BD-2E054DA77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01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1A3769-7A9A-4232-B49C-C78D1D995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BAC18C6-10F1-4B84-AB70-510D4691D3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2B8E931-2CD8-4528-8DA6-E4E1A48F2E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F1BF47-1441-4502-B764-762FCD8D8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3F90D21-8746-4192-895A-3015F759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B9F253-B43F-4F59-B626-EA609F0A4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213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6168950-5023-4D6C-8928-07A4EF90C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B1C204F-5D68-45F5-BE6B-0D475095E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8D02FB-9E41-488E-9EF6-D024C9D95A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3F122F-F412-4B69-B81D-3BD7D9243AA1}" type="datetimeFigureOut">
              <a:rPr lang="en-US" smtClean="0"/>
              <a:t>2/15/2018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9AB5CA-CFD0-4C60-974E-C896D1E4A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A28389-F8DE-4C45-8FC6-0CC572EF5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C4A9C-5737-4F1E-A9CB-144638FC665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464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841F255B-4E8E-4252-9932-296FA2F3C783}"/>
              </a:ext>
            </a:extLst>
          </p:cNvPr>
          <p:cNvSpPr txBox="1"/>
          <p:nvPr/>
        </p:nvSpPr>
        <p:spPr>
          <a:xfrm>
            <a:off x="3561228" y="2828835"/>
            <a:ext cx="5069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7200" b="1" dirty="0">
                <a:latin typeface="HelveticaNeueLT Std Blk" panose="020B0904020202020204" pitchFamily="34" charset="0"/>
              </a:rPr>
              <a:t>bEquality</a:t>
            </a:r>
            <a:endParaRPr lang="en-US" sz="7200" b="1" dirty="0">
              <a:latin typeface="HelveticaNeueLT Std Blk" panose="020B0904020202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6A292BF-1AAA-4183-BCAE-A8CD7C9A11D3}"/>
              </a:ext>
            </a:extLst>
          </p:cNvPr>
          <p:cNvSpPr txBox="1"/>
          <p:nvPr/>
        </p:nvSpPr>
        <p:spPr>
          <a:xfrm>
            <a:off x="358588" y="4492140"/>
            <a:ext cx="114748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400" dirty="0" err="1">
                <a:latin typeface="HelveticaNeueLT Std UltLt" panose="020B0303020202020204" pitchFamily="34" charset="0"/>
              </a:rPr>
              <a:t>Trustful</a:t>
            </a:r>
            <a:r>
              <a:rPr lang="de-CH" sz="2400" dirty="0">
                <a:latin typeface="HelveticaNeueLT Std UltLt" panose="020B0303020202020204" pitchFamily="34" charset="0"/>
              </a:rPr>
              <a:t>, reliable and </a:t>
            </a:r>
            <a:r>
              <a:rPr lang="de-CH" sz="2400" dirty="0" err="1">
                <a:latin typeface="HelveticaNeueLT Std UltLt" panose="020B0303020202020204" pitchFamily="34" charset="0"/>
              </a:rPr>
              <a:t>efficient</a:t>
            </a:r>
            <a:r>
              <a:rPr lang="de-CH" sz="2400" dirty="0">
                <a:latin typeface="HelveticaNeueLT Std UltLt" panose="020B0303020202020204" pitchFamily="34" charset="0"/>
              </a:rPr>
              <a:t> </a:t>
            </a:r>
            <a:r>
              <a:rPr lang="de-CH" sz="2400" dirty="0" err="1">
                <a:latin typeface="HelveticaNeueLT Std UltLt" panose="020B0303020202020204" pitchFamily="34" charset="0"/>
              </a:rPr>
              <a:t>platform</a:t>
            </a:r>
            <a:r>
              <a:rPr lang="de-CH" sz="2400" dirty="0">
                <a:latin typeface="HelveticaNeueLT Std UltLt" panose="020B0303020202020204" pitchFamily="34" charset="0"/>
              </a:rPr>
              <a:t> </a:t>
            </a:r>
            <a:r>
              <a:rPr lang="de-CH" sz="2400" dirty="0" err="1">
                <a:latin typeface="HelveticaNeueLT Std UltLt" panose="020B0303020202020204" pitchFamily="34" charset="0"/>
              </a:rPr>
              <a:t>to</a:t>
            </a:r>
            <a:r>
              <a:rPr lang="de-CH" sz="2400" dirty="0">
                <a:latin typeface="HelveticaNeueLT Std UltLt" panose="020B0303020202020204" pitchFamily="34" charset="0"/>
              </a:rPr>
              <a:t> </a:t>
            </a:r>
            <a:r>
              <a:rPr lang="de-CH" sz="2400" dirty="0" err="1">
                <a:latin typeface="HelveticaNeueLT Std UltLt" panose="020B0303020202020204" pitchFamily="34" charset="0"/>
              </a:rPr>
              <a:t>further</a:t>
            </a:r>
            <a:r>
              <a:rPr lang="de-CH" sz="2400" dirty="0">
                <a:latin typeface="HelveticaNeueLT Std UltLt" panose="020B0303020202020204" pitchFamily="34" charset="0"/>
              </a:rPr>
              <a:t> </a:t>
            </a:r>
            <a:r>
              <a:rPr lang="de-CH" sz="2400" dirty="0" err="1">
                <a:latin typeface="HelveticaNeueLT Std UltLt" panose="020B0303020202020204" pitchFamily="34" charset="0"/>
              </a:rPr>
              <a:t>enhance</a:t>
            </a:r>
            <a:r>
              <a:rPr lang="de-CH" sz="2400" dirty="0">
                <a:latin typeface="HelveticaNeueLT Std UltLt" panose="020B0303020202020204" pitchFamily="34" charset="0"/>
              </a:rPr>
              <a:t> gender-</a:t>
            </a:r>
            <a:r>
              <a:rPr lang="de-CH" sz="2400" dirty="0" err="1">
                <a:latin typeface="HelveticaNeueLT Std UltLt" panose="020B0303020202020204" pitchFamily="34" charset="0"/>
              </a:rPr>
              <a:t>equality</a:t>
            </a:r>
            <a:endParaRPr lang="de-CH" sz="2400" dirty="0">
              <a:latin typeface="HelveticaNeueLT Std UltLt" panose="020B0303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de-CH" sz="1600" dirty="0">
                <a:latin typeface="HelveticaNeueLT Std UltLt Cn" panose="020B0306020202030204" pitchFamily="34" charset="0"/>
              </a:rPr>
              <a:t>Lena </a:t>
            </a:r>
            <a:r>
              <a:rPr lang="de-CH" sz="1600" dirty="0" err="1">
                <a:latin typeface="HelveticaNeueLT Std UltLt Cn" panose="020B0306020202030204" pitchFamily="34" charset="0"/>
              </a:rPr>
              <a:t>Csomor</a:t>
            </a:r>
            <a:r>
              <a:rPr lang="de-CH" sz="1600" dirty="0">
                <a:latin typeface="HelveticaNeueLT Std UltLt Cn" panose="020B0306020202030204" pitchFamily="34" charset="0"/>
              </a:rPr>
              <a:t>, </a:t>
            </a:r>
            <a:r>
              <a:rPr lang="de-CH" sz="1600" dirty="0" err="1">
                <a:latin typeface="HelveticaNeueLT Std UltLt Cn" panose="020B0306020202030204" pitchFamily="34" charset="0"/>
              </a:rPr>
              <a:t>Qianchen</a:t>
            </a:r>
            <a:r>
              <a:rPr lang="de-CH" sz="1600" dirty="0">
                <a:latin typeface="HelveticaNeueLT Std UltLt Cn" panose="020B0306020202030204" pitchFamily="34" charset="0"/>
              </a:rPr>
              <a:t> </a:t>
            </a:r>
            <a:r>
              <a:rPr lang="de-CH" sz="1600" dirty="0" err="1">
                <a:latin typeface="HelveticaNeueLT Std UltLt Cn" panose="020B0306020202030204" pitchFamily="34" charset="0"/>
              </a:rPr>
              <a:t>Yu</a:t>
            </a:r>
            <a:r>
              <a:rPr lang="de-CH" sz="1600" dirty="0">
                <a:latin typeface="HelveticaNeueLT Std UltLt Cn" panose="020B0306020202030204" pitchFamily="34" charset="0"/>
              </a:rPr>
              <a:t>, Noah Berner, Eric Léger, Matthias Matti, Lino Telschow, </a:t>
            </a:r>
            <a:r>
              <a:rPr lang="de-CH" sz="1600" dirty="0" err="1">
                <a:latin typeface="HelveticaNeueLT Std UltLt Cn" panose="020B0306020202030204" pitchFamily="34" charset="0"/>
              </a:rPr>
              <a:t>Fredin</a:t>
            </a:r>
            <a:r>
              <a:rPr lang="de-CH" sz="1600" dirty="0">
                <a:latin typeface="HelveticaNeueLT Std UltLt Cn" panose="020B0306020202030204" pitchFamily="34" charset="0"/>
              </a:rPr>
              <a:t> </a:t>
            </a:r>
            <a:r>
              <a:rPr lang="de-CH" sz="1600" dirty="0" err="1">
                <a:latin typeface="HelveticaNeueLT Std UltLt Cn" panose="020B0306020202030204" pitchFamily="34" charset="0"/>
              </a:rPr>
              <a:t>Thazhathukunnel</a:t>
            </a:r>
            <a:r>
              <a:rPr lang="de-CH" sz="1600" dirty="0">
                <a:latin typeface="HelveticaNeueLT Std UltLt Cn" panose="020B0306020202030204" pitchFamily="34" charset="0"/>
              </a:rPr>
              <a:t>, Roy Schubiger</a:t>
            </a:r>
            <a:endParaRPr lang="en-US" sz="2000" dirty="0">
              <a:latin typeface="HelveticaNeueLT Std UltLt Cn" panose="020B03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646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7.40741E-7 L 0 -0.087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7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0875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778AC851-B1CC-4A61-AA4D-5628D7C04C45}"/>
              </a:ext>
            </a:extLst>
          </p:cNvPr>
          <p:cNvSpPr txBox="1"/>
          <p:nvPr/>
        </p:nvSpPr>
        <p:spPr>
          <a:xfrm>
            <a:off x="245705" y="6307574"/>
            <a:ext cx="117005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company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capture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verification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evaluation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HelveticaNeueLT Std Thin" panose="020B0403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8E42FA1-7A94-4E28-B1B6-CF94604A9E2B}"/>
              </a:ext>
            </a:extLst>
          </p:cNvPr>
          <p:cNvSpPr txBox="1"/>
          <p:nvPr/>
        </p:nvSpPr>
        <p:spPr>
          <a:xfrm>
            <a:off x="820268" y="181094"/>
            <a:ext cx="105514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dirty="0">
                <a:latin typeface="HelveticaNeueLT Std Blk" panose="020B0904020202020204" pitchFamily="34" charset="0"/>
              </a:rPr>
              <a:t>Gender </a:t>
            </a:r>
            <a:r>
              <a:rPr lang="de-CH" sz="3600" dirty="0" err="1">
                <a:latin typeface="HelveticaNeueLT Std Blk" panose="020B0904020202020204" pitchFamily="34" charset="0"/>
              </a:rPr>
              <a:t>equality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Blk" panose="020B0904020202020204" pitchFamily="34" charset="0"/>
              </a:rPr>
              <a:t>challenge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Med" panose="020B0604020202020204" pitchFamily="34" charset="0"/>
              </a:rPr>
              <a:t>by</a:t>
            </a:r>
            <a:r>
              <a:rPr lang="de-CH" sz="3600" dirty="0">
                <a:latin typeface="HelveticaNeueLT Std Med" panose="020B0604020202020204" pitchFamily="34" charset="0"/>
              </a:rPr>
              <a:t> UBS</a:t>
            </a:r>
          </a:p>
          <a:p>
            <a:pPr algn="ctr"/>
            <a:r>
              <a:rPr lang="de-CH" sz="2400" dirty="0" err="1">
                <a:solidFill>
                  <a:prstClr val="black"/>
                </a:solidFill>
                <a:latin typeface="HelveticaNeueLT Std Thin" panose="020B0403020202020204" pitchFamily="34" charset="0"/>
              </a:rPr>
              <a:t>evaluation</a:t>
            </a:r>
            <a:endParaRPr lang="en-US" sz="3600" dirty="0">
              <a:latin typeface="HelveticaNeueLT Std Med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122F54E-2054-4DC6-A86E-C463C5A63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23" y="1688914"/>
            <a:ext cx="11492753" cy="3976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462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348D73C0-8E0D-48C1-9688-1E6919DB38D8}"/>
              </a:ext>
            </a:extLst>
          </p:cNvPr>
          <p:cNvSpPr txBox="1"/>
          <p:nvPr/>
        </p:nvSpPr>
        <p:spPr>
          <a:xfrm>
            <a:off x="1057834" y="3167389"/>
            <a:ext cx="1007632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>
                <a:solidFill>
                  <a:srgbClr val="7030A0"/>
                </a:solidFill>
                <a:latin typeface="HelveticaNeueLT Std Med" panose="020B0604020202020204" pitchFamily="34" charset="0"/>
              </a:rPr>
              <a:t>INSERT WEBSITE LINK</a:t>
            </a:r>
            <a:endParaRPr lang="en-US" sz="1200" dirty="0">
              <a:solidFill>
                <a:srgbClr val="7030A0"/>
              </a:solidFill>
              <a:latin typeface="HelveticaNeueLT Std Med" panose="020B0604020202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8AC851-B1CC-4A61-AA4D-5628D7C04C45}"/>
              </a:ext>
            </a:extLst>
          </p:cNvPr>
          <p:cNvSpPr txBox="1"/>
          <p:nvPr/>
        </p:nvSpPr>
        <p:spPr>
          <a:xfrm>
            <a:off x="245705" y="6307574"/>
            <a:ext cx="117005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company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capture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verification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evaluation</a:t>
            </a:r>
            <a:endParaRPr lang="en-US" b="1" dirty="0">
              <a:solidFill>
                <a:schemeClr val="bg1">
                  <a:lumMod val="65000"/>
                </a:schemeClr>
              </a:solidFill>
              <a:latin typeface="HelveticaNeueLT Std Thin" panose="020B0403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42F8AD-D19B-4F1C-B454-868C3C6DE94B}"/>
              </a:ext>
            </a:extLst>
          </p:cNvPr>
          <p:cNvSpPr txBox="1"/>
          <p:nvPr/>
        </p:nvSpPr>
        <p:spPr>
          <a:xfrm>
            <a:off x="820269" y="176140"/>
            <a:ext cx="105514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dirty="0">
                <a:latin typeface="HelveticaNeueLT Std Blk" panose="020B0904020202020204" pitchFamily="34" charset="0"/>
              </a:rPr>
              <a:t>Gender </a:t>
            </a:r>
            <a:r>
              <a:rPr lang="de-CH" sz="3600" dirty="0" err="1">
                <a:latin typeface="HelveticaNeueLT Std Blk" panose="020B0904020202020204" pitchFamily="34" charset="0"/>
              </a:rPr>
              <a:t>equality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Blk" panose="020B0904020202020204" pitchFamily="34" charset="0"/>
              </a:rPr>
              <a:t>challenge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Med" panose="020B0604020202020204" pitchFamily="34" charset="0"/>
              </a:rPr>
              <a:t>by</a:t>
            </a:r>
            <a:r>
              <a:rPr lang="de-CH" sz="3600" dirty="0">
                <a:latin typeface="HelveticaNeueLT Std Med" panose="020B0604020202020204" pitchFamily="34" charset="0"/>
              </a:rPr>
              <a:t> UBS</a:t>
            </a:r>
          </a:p>
          <a:p>
            <a:pPr lvl="0" algn="ctr"/>
            <a:r>
              <a:rPr lang="de-CH" sz="2400" dirty="0" err="1">
                <a:solidFill>
                  <a:prstClr val="black"/>
                </a:solidFill>
                <a:latin typeface="HelveticaNeueLT Std Thin" panose="020B0403020202020204" pitchFamily="34" charset="0"/>
              </a:rPr>
              <a:t>website</a:t>
            </a:r>
            <a:r>
              <a:rPr lang="de-CH" sz="2400" dirty="0">
                <a:solidFill>
                  <a:prstClr val="black"/>
                </a:solidFill>
                <a:latin typeface="HelveticaNeueLT Std Thin" panose="020B0403020202020204" pitchFamily="34" charset="0"/>
              </a:rPr>
              <a:t> prototype</a:t>
            </a:r>
            <a:endParaRPr lang="en-US" sz="2400" dirty="0">
              <a:solidFill>
                <a:prstClr val="black"/>
              </a:solidFill>
              <a:latin typeface="HelveticaNeueLT Std Thin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596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C19FE1A4-E3FB-447F-877A-D7C1ED149E04}"/>
              </a:ext>
            </a:extLst>
          </p:cNvPr>
          <p:cNvSpPr txBox="1"/>
          <p:nvPr/>
        </p:nvSpPr>
        <p:spPr>
          <a:xfrm>
            <a:off x="3242982" y="3075057"/>
            <a:ext cx="570603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4000" dirty="0">
                <a:latin typeface="HelveticaNeueLT Std Blk" panose="020B0904020202020204" pitchFamily="34" charset="0"/>
              </a:rPr>
              <a:t>QUESTIONS?</a:t>
            </a:r>
            <a:endParaRPr lang="en-US" sz="4000" dirty="0">
              <a:latin typeface="HelveticaNeueLT Std Blk" panose="020B09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979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F1DC30F1-4CA9-497C-8FB3-C0EDE9C67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936"/>
            <a:ext cx="12192000" cy="448412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FED50BC-0075-4B08-80B6-2F68F6FEEAD3}"/>
              </a:ext>
            </a:extLst>
          </p:cNvPr>
          <p:cNvSpPr txBox="1"/>
          <p:nvPr/>
        </p:nvSpPr>
        <p:spPr>
          <a:xfrm>
            <a:off x="2157132" y="13448"/>
            <a:ext cx="787773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4000" dirty="0">
                <a:latin typeface="HelveticaNeueLT Std Blk" panose="020B0904020202020204" pitchFamily="34" charset="0"/>
              </a:rPr>
              <a:t>Survey smart </a:t>
            </a:r>
            <a:r>
              <a:rPr lang="de-CH" sz="4000" dirty="0" err="1">
                <a:latin typeface="HelveticaNeueLT Std Blk" panose="020B0904020202020204" pitchFamily="34" charset="0"/>
              </a:rPr>
              <a:t>contract</a:t>
            </a:r>
            <a:endParaRPr lang="en-US" sz="4000" dirty="0">
              <a:latin typeface="HelveticaNeueLT Std Blk" panose="020B09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354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AE6D4F68-49ED-4F04-AB1D-3E7E25CAF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4577"/>
            <a:ext cx="12192000" cy="613342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98657B7-E0B3-4429-BA96-01E383066F75}"/>
              </a:ext>
            </a:extLst>
          </p:cNvPr>
          <p:cNvSpPr txBox="1"/>
          <p:nvPr/>
        </p:nvSpPr>
        <p:spPr>
          <a:xfrm>
            <a:off x="2157132" y="13448"/>
            <a:ext cx="787773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4000" dirty="0">
                <a:latin typeface="HelveticaNeueLT Std Blk" panose="020B0904020202020204" pitchFamily="34" charset="0"/>
              </a:rPr>
              <a:t>All smart </a:t>
            </a:r>
            <a:r>
              <a:rPr lang="de-CH" sz="4000" dirty="0" err="1">
                <a:latin typeface="HelveticaNeueLT Std Blk" panose="020B0904020202020204" pitchFamily="34" charset="0"/>
              </a:rPr>
              <a:t>contracts</a:t>
            </a:r>
            <a:endParaRPr lang="en-US" sz="4000" dirty="0">
              <a:latin typeface="HelveticaNeueLT Std Blk" panose="020B09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645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CA90AC8A-578A-445A-B1E0-67621EE3A595}"/>
              </a:ext>
            </a:extLst>
          </p:cNvPr>
          <p:cNvSpPr txBox="1"/>
          <p:nvPr/>
        </p:nvSpPr>
        <p:spPr>
          <a:xfrm>
            <a:off x="2157132" y="13448"/>
            <a:ext cx="787773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4000" dirty="0">
                <a:latin typeface="HelveticaNeueLT Std Blk" panose="020B0904020202020204" pitchFamily="34" charset="0"/>
              </a:rPr>
              <a:t>Secure </a:t>
            </a:r>
            <a:r>
              <a:rPr lang="de-CH" sz="4000" dirty="0" err="1">
                <a:latin typeface="HelveticaNeueLT Std Blk" panose="020B0904020202020204" pitchFamily="34" charset="0"/>
              </a:rPr>
              <a:t>login</a:t>
            </a:r>
            <a:r>
              <a:rPr lang="de-CH" sz="4000" dirty="0">
                <a:latin typeface="HelveticaNeueLT Std Blk" panose="020B0904020202020204" pitchFamily="34" charset="0"/>
              </a:rPr>
              <a:t> </a:t>
            </a:r>
            <a:r>
              <a:rPr lang="de-CH" sz="4000" dirty="0" err="1">
                <a:latin typeface="HelveticaNeueLT Std Blk" panose="020B0904020202020204" pitchFamily="34" charset="0"/>
              </a:rPr>
              <a:t>data</a:t>
            </a:r>
            <a:r>
              <a:rPr lang="de-CH" sz="4000" dirty="0">
                <a:latin typeface="HelveticaNeueLT Std Blk" panose="020B0904020202020204" pitchFamily="34" charset="0"/>
              </a:rPr>
              <a:t> </a:t>
            </a:r>
            <a:r>
              <a:rPr lang="de-CH" sz="4000" dirty="0" err="1">
                <a:latin typeface="HelveticaNeueLT Std Blk" panose="020B0904020202020204" pitchFamily="34" charset="0"/>
              </a:rPr>
              <a:t>storage</a:t>
            </a:r>
            <a:endParaRPr lang="en-US" sz="4000" dirty="0">
              <a:latin typeface="HelveticaNeueLT Std Blk" panose="020B0904020202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E867264-B53A-41E9-9DB6-64423A3A6750}"/>
              </a:ext>
            </a:extLst>
          </p:cNvPr>
          <p:cNvSpPr txBox="1"/>
          <p:nvPr/>
        </p:nvSpPr>
        <p:spPr>
          <a:xfrm>
            <a:off x="2403662" y="1914564"/>
            <a:ext cx="127298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3200" dirty="0" err="1">
                <a:latin typeface="HelveticaNeueLT Std Blk" panose="020B0904020202020204" pitchFamily="34" charset="0"/>
              </a:rPr>
              <a:t>user</a:t>
            </a:r>
            <a:endParaRPr lang="en-US" sz="3200" dirty="0">
              <a:latin typeface="HelveticaNeueLT Std Blk" panose="020B0904020202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7718D7E-C57B-4AB2-8BB6-F42B3BC329D1}"/>
              </a:ext>
            </a:extLst>
          </p:cNvPr>
          <p:cNvSpPr txBox="1"/>
          <p:nvPr/>
        </p:nvSpPr>
        <p:spPr>
          <a:xfrm>
            <a:off x="7566211" y="1914564"/>
            <a:ext cx="222212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3200" dirty="0" err="1">
                <a:latin typeface="HelveticaNeueLT Std Blk" panose="020B0904020202020204" pitchFamily="34" charset="0"/>
              </a:rPr>
              <a:t>DataBase</a:t>
            </a:r>
            <a:endParaRPr lang="en-US" sz="3200" dirty="0">
              <a:latin typeface="HelveticaNeueLT Std Blk" panose="020B0904020202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D59EE25-5CBE-424A-A802-9F8B5C4BE9DD}"/>
              </a:ext>
            </a:extLst>
          </p:cNvPr>
          <p:cNvSpPr txBox="1"/>
          <p:nvPr/>
        </p:nvSpPr>
        <p:spPr>
          <a:xfrm>
            <a:off x="2401421" y="2560707"/>
            <a:ext cx="12729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CH" dirty="0" err="1">
                <a:latin typeface="HelveticaNeueLT Std Med" panose="020B0604020202020204" pitchFamily="34" charset="0"/>
              </a:rPr>
              <a:t>username</a:t>
            </a:r>
            <a:endParaRPr lang="de-CH" dirty="0">
              <a:latin typeface="HelveticaNeueLT Std Med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de-CH" dirty="0" err="1">
                <a:latin typeface="HelveticaNeueLT Std Med" panose="020B0604020202020204" pitchFamily="34" charset="0"/>
              </a:rPr>
              <a:t>password</a:t>
            </a:r>
            <a:endParaRPr lang="en-US" dirty="0">
              <a:latin typeface="HelveticaNeueLT Std Med" panose="020B0604020202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A31BE37-8DE0-433E-8EA7-37EB91D2AB71}"/>
              </a:ext>
            </a:extLst>
          </p:cNvPr>
          <p:cNvCxnSpPr>
            <a:cxnSpLocks/>
          </p:cNvCxnSpPr>
          <p:nvPr/>
        </p:nvCxnSpPr>
        <p:spPr>
          <a:xfrm>
            <a:off x="3766857" y="3254043"/>
            <a:ext cx="371138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1B2C6135-1172-428E-94DB-A193D5B8FA94}"/>
              </a:ext>
            </a:extLst>
          </p:cNvPr>
          <p:cNvCxnSpPr>
            <a:cxnSpLocks/>
          </p:cNvCxnSpPr>
          <p:nvPr/>
        </p:nvCxnSpPr>
        <p:spPr>
          <a:xfrm>
            <a:off x="3766857" y="2838964"/>
            <a:ext cx="371138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BECE4B7E-9436-4D7D-9945-D46A6A8B37D0}"/>
              </a:ext>
            </a:extLst>
          </p:cNvPr>
          <p:cNvSpPr txBox="1"/>
          <p:nvPr/>
        </p:nvSpPr>
        <p:spPr>
          <a:xfrm>
            <a:off x="5077944" y="3188822"/>
            <a:ext cx="108921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dirty="0" err="1">
                <a:latin typeface="HelveticaNeueLT Std Thin" panose="020B0403020202020204" pitchFamily="34" charset="0"/>
              </a:rPr>
              <a:t>hash</a:t>
            </a:r>
            <a:endParaRPr lang="en-US" dirty="0">
              <a:latin typeface="HelveticaNeueLT Std Thin" panose="020B0403020202020204" pitchFamily="34" charset="0"/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5B21709A-E50E-45E5-9F20-40D3B2573BA2}"/>
              </a:ext>
            </a:extLst>
          </p:cNvPr>
          <p:cNvCxnSpPr>
            <a:cxnSpLocks/>
            <a:stCxn id="5" idx="2"/>
            <a:endCxn id="20" idx="0"/>
          </p:cNvCxnSpPr>
          <p:nvPr/>
        </p:nvCxnSpPr>
        <p:spPr>
          <a:xfrm>
            <a:off x="3037915" y="3484037"/>
            <a:ext cx="2241" cy="869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E2A17D1C-E163-4B60-9A91-EDF92C68F1D8}"/>
              </a:ext>
            </a:extLst>
          </p:cNvPr>
          <p:cNvSpPr txBox="1"/>
          <p:nvPr/>
        </p:nvSpPr>
        <p:spPr>
          <a:xfrm>
            <a:off x="3037915" y="3737916"/>
            <a:ext cx="23666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dirty="0" err="1">
                <a:latin typeface="HelveticaNeueLT Std Thin" panose="020B0403020202020204" pitchFamily="34" charset="0"/>
              </a:rPr>
              <a:t>hash</a:t>
            </a:r>
            <a:r>
              <a:rPr lang="de-CH" dirty="0">
                <a:latin typeface="HelveticaNeueLT Std Thin" panose="020B0403020202020204" pitchFamily="34" charset="0"/>
              </a:rPr>
              <a:t>(</a:t>
            </a:r>
            <a:r>
              <a:rPr lang="de-CH" dirty="0" err="1">
                <a:latin typeface="HelveticaNeueLT Std Thin" panose="020B0403020202020204" pitchFamily="34" charset="0"/>
              </a:rPr>
              <a:t>password</a:t>
            </a:r>
            <a:r>
              <a:rPr lang="de-CH" dirty="0">
                <a:latin typeface="HelveticaNeueLT Std Thin" panose="020B0403020202020204" pitchFamily="34" charset="0"/>
              </a:rPr>
              <a:t> + </a:t>
            </a:r>
            <a:r>
              <a:rPr lang="de-CH" dirty="0" err="1">
                <a:latin typeface="HelveticaNeueLT Std Thin" panose="020B0403020202020204" pitchFamily="34" charset="0"/>
              </a:rPr>
              <a:t>key</a:t>
            </a:r>
            <a:r>
              <a:rPr lang="de-CH" dirty="0">
                <a:latin typeface="HelveticaNeueLT Std Thin" panose="020B0403020202020204" pitchFamily="34" charset="0"/>
              </a:rPr>
              <a:t>)</a:t>
            </a:r>
            <a:endParaRPr lang="en-US" dirty="0">
              <a:latin typeface="HelveticaNeueLT Std Thin" panose="020B0403020202020204" pitchFamily="34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41CE879-62BB-4AEE-B1F5-0BF01321D469}"/>
              </a:ext>
            </a:extLst>
          </p:cNvPr>
          <p:cNvSpPr txBox="1"/>
          <p:nvPr/>
        </p:nvSpPr>
        <p:spPr>
          <a:xfrm>
            <a:off x="2320179" y="4353942"/>
            <a:ext cx="143995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CH" dirty="0">
                <a:latin typeface="HelveticaNeueLT Std Med" panose="020B0604020202020204" pitchFamily="34" charset="0"/>
              </a:rPr>
              <a:t>private </a:t>
            </a:r>
            <a:r>
              <a:rPr lang="de-CH" dirty="0" err="1">
                <a:latin typeface="HelveticaNeueLT Std Med" panose="020B0604020202020204" pitchFamily="34" charset="0"/>
              </a:rPr>
              <a:t>key</a:t>
            </a:r>
            <a:endParaRPr lang="de-CH" dirty="0">
              <a:latin typeface="HelveticaNeueLT Std Med" panose="020B0604020202020204" pitchFamily="34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3A160702-26BA-4C1A-9766-2889E2952D3D}"/>
              </a:ext>
            </a:extLst>
          </p:cNvPr>
          <p:cNvCxnSpPr>
            <a:cxnSpLocks/>
          </p:cNvCxnSpPr>
          <p:nvPr/>
        </p:nvCxnSpPr>
        <p:spPr>
          <a:xfrm>
            <a:off x="3766857" y="4604564"/>
            <a:ext cx="371138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775ABECE-F2AC-4ACC-B797-73E7D7BAE897}"/>
              </a:ext>
            </a:extLst>
          </p:cNvPr>
          <p:cNvSpPr txBox="1"/>
          <p:nvPr/>
        </p:nvSpPr>
        <p:spPr>
          <a:xfrm>
            <a:off x="7570692" y="2560707"/>
            <a:ext cx="2182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CH" dirty="0" err="1">
                <a:latin typeface="HelveticaNeueLT Std Med" panose="020B0604020202020204" pitchFamily="34" charset="0"/>
              </a:rPr>
              <a:t>username</a:t>
            </a:r>
            <a:endParaRPr lang="de-CH" dirty="0">
              <a:latin typeface="HelveticaNeueLT Std Med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de-CH" dirty="0" err="1">
                <a:latin typeface="HelveticaNeueLT Std Med" panose="020B0604020202020204" pitchFamily="34" charset="0"/>
              </a:rPr>
              <a:t>hashed</a:t>
            </a:r>
            <a:r>
              <a:rPr lang="de-CH" dirty="0">
                <a:latin typeface="HelveticaNeueLT Std Med" panose="020B0604020202020204" pitchFamily="34" charset="0"/>
              </a:rPr>
              <a:t> </a:t>
            </a:r>
            <a:r>
              <a:rPr lang="de-CH" dirty="0" err="1">
                <a:latin typeface="HelveticaNeueLT Std Med" panose="020B0604020202020204" pitchFamily="34" charset="0"/>
              </a:rPr>
              <a:t>password</a:t>
            </a:r>
            <a:endParaRPr lang="en-US" dirty="0">
              <a:latin typeface="HelveticaNeueLT Std Med" panose="020B0604020202020204" pitchFamily="34" charset="0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FB8C5BC9-BDAF-4D7B-801B-870C44C6820F}"/>
              </a:ext>
            </a:extLst>
          </p:cNvPr>
          <p:cNvSpPr txBox="1"/>
          <p:nvPr/>
        </p:nvSpPr>
        <p:spPr>
          <a:xfrm>
            <a:off x="7488889" y="4350648"/>
            <a:ext cx="143995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CH" dirty="0" err="1">
                <a:latin typeface="HelveticaNeueLT Std Med" panose="020B0604020202020204" pitchFamily="34" charset="0"/>
              </a:rPr>
              <a:t>hashed</a:t>
            </a:r>
            <a:r>
              <a:rPr lang="de-CH" dirty="0">
                <a:latin typeface="HelveticaNeueLT Std Med" panose="020B0604020202020204" pitchFamily="34" charset="0"/>
              </a:rPr>
              <a:t> </a:t>
            </a:r>
            <a:r>
              <a:rPr lang="de-CH" dirty="0" err="1">
                <a:latin typeface="HelveticaNeueLT Std Med" panose="020B0604020202020204" pitchFamily="34" charset="0"/>
              </a:rPr>
              <a:t>key</a:t>
            </a:r>
            <a:endParaRPr lang="de-CH" dirty="0">
              <a:latin typeface="HelveticaNeueLT Std Med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2455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718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">
        <p:fade/>
      </p:transition>
    </mc:Choice>
    <mc:Fallback xmlns="">
      <p:transition spd="med" advClick="0" advTm="1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6FE2B8D5-EBC1-4DB1-BDA3-BB36A248B418}"/>
              </a:ext>
            </a:extLst>
          </p:cNvPr>
          <p:cNvSpPr txBox="1"/>
          <p:nvPr/>
        </p:nvSpPr>
        <p:spPr>
          <a:xfrm>
            <a:off x="245705" y="6307574"/>
            <a:ext cx="117005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company</a:t>
            </a:r>
            <a:r>
              <a:rPr lang="de-CH" b="1" dirty="0">
                <a:solidFill>
                  <a:schemeClr val="bg1">
                    <a:lumMod val="85000"/>
                  </a:schemeClr>
                </a:solidFill>
                <a:latin typeface="HelveticaNeueLT Std Thin" panose="020B0403020202020204" pitchFamily="34" charset="0"/>
              </a:rPr>
              <a:t>           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capture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verification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evaluation</a:t>
            </a:r>
            <a:endParaRPr lang="en-US" b="1" dirty="0">
              <a:solidFill>
                <a:schemeClr val="bg1">
                  <a:lumMod val="65000"/>
                </a:schemeClr>
              </a:solidFill>
              <a:latin typeface="HelveticaNeueLT Std Thin" panose="020B0403020202020204" pitchFamily="34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ADE912F-3BBE-4D38-860D-6882B19C7334}"/>
              </a:ext>
            </a:extLst>
          </p:cNvPr>
          <p:cNvSpPr txBox="1"/>
          <p:nvPr/>
        </p:nvSpPr>
        <p:spPr>
          <a:xfrm>
            <a:off x="820269" y="181094"/>
            <a:ext cx="10551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dirty="0">
                <a:latin typeface="HelveticaNeueLT Std Blk" panose="020B0904020202020204" pitchFamily="34" charset="0"/>
              </a:rPr>
              <a:t>Gender </a:t>
            </a:r>
            <a:r>
              <a:rPr lang="de-CH" sz="3600" dirty="0" err="1">
                <a:latin typeface="HelveticaNeueLT Std Blk" panose="020B0904020202020204" pitchFamily="34" charset="0"/>
              </a:rPr>
              <a:t>equality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Blk" panose="020B0904020202020204" pitchFamily="34" charset="0"/>
              </a:rPr>
              <a:t>challenge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Med" panose="020B0604020202020204" pitchFamily="34" charset="0"/>
              </a:rPr>
              <a:t>by</a:t>
            </a:r>
            <a:r>
              <a:rPr lang="de-CH" sz="3600" dirty="0">
                <a:latin typeface="HelveticaNeueLT Std Med" panose="020B0604020202020204" pitchFamily="34" charset="0"/>
              </a:rPr>
              <a:t> UBS</a:t>
            </a:r>
            <a:endParaRPr lang="en-US" sz="3600" dirty="0">
              <a:latin typeface="HelveticaNeueLT Std Med" panose="020B0604020202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48D73C0-8E0D-48C1-9688-1E6919DB38D8}"/>
              </a:ext>
            </a:extLst>
          </p:cNvPr>
          <p:cNvSpPr txBox="1"/>
          <p:nvPr/>
        </p:nvSpPr>
        <p:spPr>
          <a:xfrm>
            <a:off x="5088731" y="3167390"/>
            <a:ext cx="201453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Employer</a:t>
            </a:r>
            <a:endParaRPr lang="en-US" dirty="0">
              <a:latin typeface="HelveticaNeueLT Std Med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2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348D73C0-8E0D-48C1-9688-1E6919DB38D8}"/>
              </a:ext>
            </a:extLst>
          </p:cNvPr>
          <p:cNvSpPr txBox="1"/>
          <p:nvPr/>
        </p:nvSpPr>
        <p:spPr>
          <a:xfrm>
            <a:off x="5088731" y="3167390"/>
            <a:ext cx="201453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Employer</a:t>
            </a:r>
            <a:endParaRPr lang="en-US" dirty="0">
              <a:latin typeface="HelveticaNeueLT Std Med" panose="020B0604020202020204" pitchFamily="34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27CEED2C-3BCA-45C2-AD5F-2A4018F96610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7103269" y="3429000"/>
            <a:ext cx="16161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89E9A95F-F839-45E6-B6B9-30B936963C0D}"/>
              </a:ext>
            </a:extLst>
          </p:cNvPr>
          <p:cNvSpPr txBox="1"/>
          <p:nvPr/>
        </p:nvSpPr>
        <p:spPr>
          <a:xfrm>
            <a:off x="8719457" y="2951946"/>
            <a:ext cx="134438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data</a:t>
            </a:r>
            <a:endParaRPr lang="de-CH" sz="2800" dirty="0">
              <a:latin typeface="HelveticaNeueLT Std Med" panose="020B0604020202020204" pitchFamily="34" charset="0"/>
            </a:endParaRPr>
          </a:p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survey</a:t>
            </a:r>
            <a:endParaRPr lang="en-US" sz="2800" dirty="0">
              <a:latin typeface="HelveticaNeueLT Std Med" panose="020B0604020202020204" pitchFamily="34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D42D7A-29A4-4777-A625-F405B8BFB68D}"/>
              </a:ext>
            </a:extLst>
          </p:cNvPr>
          <p:cNvSpPr txBox="1"/>
          <p:nvPr/>
        </p:nvSpPr>
        <p:spPr>
          <a:xfrm>
            <a:off x="245705" y="6307574"/>
            <a:ext cx="117005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company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capture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verification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evaluation</a:t>
            </a:r>
            <a:endParaRPr lang="en-US" b="1" dirty="0">
              <a:solidFill>
                <a:schemeClr val="bg1">
                  <a:lumMod val="65000"/>
                </a:schemeClr>
              </a:solidFill>
              <a:latin typeface="HelveticaNeueLT Std Thin" panose="020B0403020202020204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2BA94BE-2BB2-4C84-B267-CB9FC096B999}"/>
              </a:ext>
            </a:extLst>
          </p:cNvPr>
          <p:cNvSpPr txBox="1"/>
          <p:nvPr/>
        </p:nvSpPr>
        <p:spPr>
          <a:xfrm>
            <a:off x="820269" y="181094"/>
            <a:ext cx="10551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dirty="0">
                <a:latin typeface="HelveticaNeueLT Std Blk" panose="020B0904020202020204" pitchFamily="34" charset="0"/>
              </a:rPr>
              <a:t>Gender </a:t>
            </a:r>
            <a:r>
              <a:rPr lang="de-CH" sz="3600" dirty="0" err="1">
                <a:latin typeface="HelveticaNeueLT Std Blk" panose="020B0904020202020204" pitchFamily="34" charset="0"/>
              </a:rPr>
              <a:t>equality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Blk" panose="020B0904020202020204" pitchFamily="34" charset="0"/>
              </a:rPr>
              <a:t>challenge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Med" panose="020B0604020202020204" pitchFamily="34" charset="0"/>
              </a:rPr>
              <a:t>by</a:t>
            </a:r>
            <a:r>
              <a:rPr lang="de-CH" sz="3600" dirty="0">
                <a:latin typeface="HelveticaNeueLT Std Med" panose="020B0604020202020204" pitchFamily="34" charset="0"/>
              </a:rPr>
              <a:t> UBS</a:t>
            </a:r>
            <a:endParaRPr lang="en-US" sz="3600" dirty="0">
              <a:latin typeface="HelveticaNeueLT Std Med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44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">
        <p:fade/>
      </p:transition>
    </mc:Choice>
    <mc:Fallback xmlns="">
      <p:transition spd="med"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6784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98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 L -0.27083 0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54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 L -0.27031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516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348D73C0-8E0D-48C1-9688-1E6919DB38D8}"/>
              </a:ext>
            </a:extLst>
          </p:cNvPr>
          <p:cNvSpPr txBox="1"/>
          <p:nvPr/>
        </p:nvSpPr>
        <p:spPr>
          <a:xfrm>
            <a:off x="1817574" y="3167389"/>
            <a:ext cx="201453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solidFill>
                  <a:schemeClr val="bg1">
                    <a:lumMod val="75000"/>
                  </a:schemeClr>
                </a:solidFill>
                <a:latin typeface="HelveticaNeueLT Std Med" panose="020B0604020202020204" pitchFamily="34" charset="0"/>
              </a:rPr>
              <a:t>Employer</a:t>
            </a:r>
            <a:endParaRPr lang="en-US" dirty="0">
              <a:solidFill>
                <a:schemeClr val="bg1">
                  <a:lumMod val="75000"/>
                </a:schemeClr>
              </a:solidFill>
              <a:latin typeface="HelveticaNeueLT Std Med" panose="020B060402020202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9E9A95F-F839-45E6-B6B9-30B936963C0D}"/>
              </a:ext>
            </a:extLst>
          </p:cNvPr>
          <p:cNvSpPr txBox="1"/>
          <p:nvPr/>
        </p:nvSpPr>
        <p:spPr>
          <a:xfrm>
            <a:off x="5423806" y="2951945"/>
            <a:ext cx="134438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data</a:t>
            </a:r>
            <a:endParaRPr lang="de-CH" sz="2800" dirty="0">
              <a:latin typeface="HelveticaNeueLT Std Med" panose="020B0604020202020204" pitchFamily="34" charset="0"/>
            </a:endParaRPr>
          </a:p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survey</a:t>
            </a:r>
            <a:endParaRPr lang="en-US" sz="2800" dirty="0">
              <a:latin typeface="HelveticaNeueLT Std Med" panose="020B0604020202020204" pitchFamily="34" charset="0"/>
            </a:endParaRP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3E3B59C5-63C2-4FA9-BF22-64A999F5B260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 flipV="1">
            <a:off x="6768192" y="2264228"/>
            <a:ext cx="1638296" cy="1164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8F15578B-93D6-43C3-BEC7-7F3679729EFB}"/>
              </a:ext>
            </a:extLst>
          </p:cNvPr>
          <p:cNvSpPr txBox="1"/>
          <p:nvPr/>
        </p:nvSpPr>
        <p:spPr>
          <a:xfrm>
            <a:off x="8406488" y="1787174"/>
            <a:ext cx="262890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employer</a:t>
            </a:r>
            <a:endParaRPr lang="de-CH" sz="2800" dirty="0">
              <a:latin typeface="HelveticaNeueLT Std Med" panose="020B0604020202020204" pitchFamily="34" charset="0"/>
            </a:endParaRPr>
          </a:p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provided</a:t>
            </a:r>
            <a:r>
              <a:rPr lang="de-CH" sz="2800" dirty="0">
                <a:latin typeface="HelveticaNeueLT Std Med" panose="020B0604020202020204" pitchFamily="34" charset="0"/>
              </a:rPr>
              <a:t> </a:t>
            </a:r>
            <a:r>
              <a:rPr lang="de-CH" sz="2800" dirty="0" err="1">
                <a:latin typeface="HelveticaNeueLT Std Med" panose="020B0604020202020204" pitchFamily="34" charset="0"/>
              </a:rPr>
              <a:t>data</a:t>
            </a:r>
            <a:endParaRPr lang="en-US" sz="2800" dirty="0">
              <a:latin typeface="HelveticaNeueLT Std Med" panose="020B0604020202020204" pitchFamily="34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6504CF7-BCC2-49EA-89EA-50CEF9F82CD1}"/>
              </a:ext>
            </a:extLst>
          </p:cNvPr>
          <p:cNvSpPr txBox="1"/>
          <p:nvPr/>
        </p:nvSpPr>
        <p:spPr>
          <a:xfrm>
            <a:off x="8406488" y="4120011"/>
            <a:ext cx="262890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employee</a:t>
            </a:r>
            <a:endParaRPr lang="de-CH" sz="2800" dirty="0">
              <a:latin typeface="HelveticaNeueLT Std Med" panose="020B0604020202020204" pitchFamily="34" charset="0"/>
            </a:endParaRPr>
          </a:p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survey</a:t>
            </a:r>
            <a:endParaRPr lang="en-US" sz="2800" dirty="0">
              <a:latin typeface="HelveticaNeueLT Std Med" panose="020B0604020202020204" pitchFamily="34" charset="0"/>
            </a:endParaRP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0A205BA8-0630-47E7-B2D3-5EBA7B48FED5}"/>
              </a:ext>
            </a:extLst>
          </p:cNvPr>
          <p:cNvCxnSpPr>
            <a:cxnSpLocks/>
            <a:stCxn id="8" idx="3"/>
            <a:endCxn id="16" idx="1"/>
          </p:cNvCxnSpPr>
          <p:nvPr/>
        </p:nvCxnSpPr>
        <p:spPr>
          <a:xfrm>
            <a:off x="6768192" y="3428999"/>
            <a:ext cx="1638296" cy="1168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D437BB7D-8FBA-4835-8436-2201348314F1}"/>
              </a:ext>
            </a:extLst>
          </p:cNvPr>
          <p:cNvCxnSpPr>
            <a:stCxn id="4" idx="3"/>
            <a:endCxn id="8" idx="1"/>
          </p:cNvCxnSpPr>
          <p:nvPr/>
        </p:nvCxnSpPr>
        <p:spPr>
          <a:xfrm>
            <a:off x="3832112" y="3428999"/>
            <a:ext cx="1591694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99F30F52-8FB1-4CF9-BF0A-8B1CE9BD8E86}"/>
              </a:ext>
            </a:extLst>
          </p:cNvPr>
          <p:cNvSpPr txBox="1"/>
          <p:nvPr/>
        </p:nvSpPr>
        <p:spPr>
          <a:xfrm>
            <a:off x="245705" y="6307574"/>
            <a:ext cx="117005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company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capture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verification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evaluation</a:t>
            </a:r>
            <a:endParaRPr lang="en-US" b="1" dirty="0">
              <a:solidFill>
                <a:schemeClr val="bg1">
                  <a:lumMod val="65000"/>
                </a:schemeClr>
              </a:solidFill>
              <a:latin typeface="HelveticaNeueLT Std Thin" panose="020B040302020202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AD8C284-545B-4CDF-9D9F-677D00480F2D}"/>
              </a:ext>
            </a:extLst>
          </p:cNvPr>
          <p:cNvSpPr txBox="1"/>
          <p:nvPr/>
        </p:nvSpPr>
        <p:spPr>
          <a:xfrm>
            <a:off x="820269" y="181094"/>
            <a:ext cx="10551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dirty="0">
                <a:latin typeface="HelveticaNeueLT Std Blk" panose="020B0904020202020204" pitchFamily="34" charset="0"/>
              </a:rPr>
              <a:t>Gender </a:t>
            </a:r>
            <a:r>
              <a:rPr lang="de-CH" sz="3600" dirty="0" err="1">
                <a:latin typeface="HelveticaNeueLT Std Blk" panose="020B0904020202020204" pitchFamily="34" charset="0"/>
              </a:rPr>
              <a:t>equality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Blk" panose="020B0904020202020204" pitchFamily="34" charset="0"/>
              </a:rPr>
              <a:t>challenge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Med" panose="020B0604020202020204" pitchFamily="34" charset="0"/>
              </a:rPr>
              <a:t>by</a:t>
            </a:r>
            <a:r>
              <a:rPr lang="de-CH" sz="3600" dirty="0">
                <a:latin typeface="HelveticaNeueLT Std Med" panose="020B0604020202020204" pitchFamily="34" charset="0"/>
              </a:rPr>
              <a:t> UBS</a:t>
            </a:r>
            <a:endParaRPr lang="en-US" sz="3600" dirty="0">
              <a:latin typeface="HelveticaNeueLT Std Med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390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0 L -0.32096 0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55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0 L -0.30677 0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39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0898 0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56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3.7037E-6 L -0.29805 3.7037E-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09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59259E-6 L -0.29727 -0.0004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70" y="-2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111E-6 L -0.29727 -0.00023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70" y="-23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4.81481E-6 L -0.29727 4.81481E-6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8" grpId="0"/>
      <p:bldP spid="8" grpId="1"/>
      <p:bldP spid="14" grpId="0"/>
      <p:bldP spid="14" grpId="1"/>
      <p:bldP spid="16" grpId="0"/>
      <p:bldP spid="1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Monitor, Telefon, Mobiltelefon, Elektronik enthält.&#10;&#10;Mit sehr hoher Zuverlässigkeit generierte Beschreibung">
            <a:extLst>
              <a:ext uri="{FF2B5EF4-FFF2-40B4-BE49-F238E27FC236}">
                <a16:creationId xmlns:a16="http://schemas.microsoft.com/office/drawing/2014/main" id="{08F2A895-A018-40FA-829D-EEBDB46EFE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6" t="4569" r="26379" b="4633"/>
          <a:stretch/>
        </p:blipFill>
        <p:spPr>
          <a:xfrm>
            <a:off x="4804079" y="1287181"/>
            <a:ext cx="2608429" cy="5004895"/>
          </a:xfrm>
          <a:prstGeom prst="rect">
            <a:avLst/>
          </a:prstGeom>
        </p:spPr>
      </p:pic>
      <p:pic>
        <p:nvPicPr>
          <p:cNvPr id="11" name="mock survey">
            <a:hlinkClick r:id="" action="ppaction://media"/>
            <a:extLst>
              <a:ext uri="{FF2B5EF4-FFF2-40B4-BE49-F238E27FC236}">
                <a16:creationId xmlns:a16="http://schemas.microsoft.com/office/drawing/2014/main" id="{456FE26B-7081-4310-819C-D4863B5BA6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33504" t="179" r="33756" b="-1"/>
          <a:stretch/>
        </p:blipFill>
        <p:spPr>
          <a:xfrm>
            <a:off x="4935779" y="1817764"/>
            <a:ext cx="2306248" cy="395184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778AC851-B1CC-4A61-AA4D-5628D7C04C45}"/>
              </a:ext>
            </a:extLst>
          </p:cNvPr>
          <p:cNvSpPr txBox="1"/>
          <p:nvPr/>
        </p:nvSpPr>
        <p:spPr>
          <a:xfrm>
            <a:off x="245705" y="6307574"/>
            <a:ext cx="117005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company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capture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verification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evaluation</a:t>
            </a:r>
            <a:endParaRPr lang="en-US" b="1" dirty="0">
              <a:solidFill>
                <a:schemeClr val="bg1">
                  <a:lumMod val="65000"/>
                </a:schemeClr>
              </a:solidFill>
              <a:latin typeface="HelveticaNeueLT Std Thin" panose="020B0403020202020204" pitchFamily="34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312C501B-C826-4320-BCD6-99E4356F1A9F}"/>
              </a:ext>
            </a:extLst>
          </p:cNvPr>
          <p:cNvGrpSpPr/>
          <p:nvPr/>
        </p:nvGrpSpPr>
        <p:grpSpPr>
          <a:xfrm>
            <a:off x="7418070" y="3620461"/>
            <a:ext cx="3677988" cy="369332"/>
            <a:chOff x="7418070" y="3620461"/>
            <a:chExt cx="3677988" cy="369332"/>
          </a:xfrm>
        </p:grpSpPr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026A0224-DE27-4C9D-A415-2F00F0C31057}"/>
                </a:ext>
              </a:extLst>
            </p:cNvPr>
            <p:cNvCxnSpPr>
              <a:cxnSpLocks/>
            </p:cNvCxnSpPr>
            <p:nvPr/>
          </p:nvCxnSpPr>
          <p:spPr>
            <a:xfrm>
              <a:off x="7418070" y="3805127"/>
              <a:ext cx="163224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AD738337-EFEE-4CF5-8E9F-30FDF22C488E}"/>
                </a:ext>
              </a:extLst>
            </p:cNvPr>
            <p:cNvSpPr txBox="1"/>
            <p:nvPr/>
          </p:nvSpPr>
          <p:spPr>
            <a:xfrm>
              <a:off x="9034175" y="3620461"/>
              <a:ext cx="206188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CH" dirty="0">
                  <a:latin typeface="HelveticaNeueLT Std Med" panose="020B0604020202020204" pitchFamily="34" charset="0"/>
                </a:rPr>
                <a:t>E-</a:t>
              </a:r>
              <a:r>
                <a:rPr lang="de-CH" dirty="0" err="1">
                  <a:latin typeface="HelveticaNeueLT Std Med" panose="020B0604020202020204" pitchFamily="34" charset="0"/>
                </a:rPr>
                <a:t>voting</a:t>
              </a:r>
              <a:r>
                <a:rPr lang="de-CH" dirty="0">
                  <a:latin typeface="HelveticaNeueLT Std Med" panose="020B0604020202020204" pitchFamily="34" charset="0"/>
                </a:rPr>
                <a:t> </a:t>
              </a:r>
              <a:r>
                <a:rPr lang="de-CH" dirty="0" err="1">
                  <a:latin typeface="HelveticaNeueLT Std Med" panose="020B0604020202020204" pitchFamily="34" charset="0"/>
                </a:rPr>
                <a:t>system</a:t>
              </a:r>
              <a:endParaRPr lang="en-US" dirty="0">
                <a:latin typeface="HelveticaNeueLT Std Med" panose="020B0604020202020204" pitchFamily="34" charset="0"/>
              </a:endParaRPr>
            </a:p>
          </p:txBody>
        </p:sp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00C7D581-A475-4C72-9881-7A0B37D91277}"/>
              </a:ext>
            </a:extLst>
          </p:cNvPr>
          <p:cNvSpPr txBox="1"/>
          <p:nvPr/>
        </p:nvSpPr>
        <p:spPr>
          <a:xfrm>
            <a:off x="820269" y="181094"/>
            <a:ext cx="105514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dirty="0">
                <a:latin typeface="HelveticaNeueLT Std Blk" panose="020B0904020202020204" pitchFamily="34" charset="0"/>
              </a:rPr>
              <a:t>Gender </a:t>
            </a:r>
            <a:r>
              <a:rPr lang="de-CH" sz="3600" dirty="0" err="1">
                <a:latin typeface="HelveticaNeueLT Std Blk" panose="020B0904020202020204" pitchFamily="34" charset="0"/>
              </a:rPr>
              <a:t>equality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Blk" panose="020B0904020202020204" pitchFamily="34" charset="0"/>
              </a:rPr>
              <a:t>challenge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Med" panose="020B0604020202020204" pitchFamily="34" charset="0"/>
              </a:rPr>
              <a:t>by</a:t>
            </a:r>
            <a:r>
              <a:rPr lang="de-CH" sz="3600" dirty="0">
                <a:latin typeface="HelveticaNeueLT Std Med" panose="020B0604020202020204" pitchFamily="34" charset="0"/>
              </a:rPr>
              <a:t> UBS</a:t>
            </a:r>
          </a:p>
          <a:p>
            <a:pPr algn="ctr"/>
            <a:r>
              <a:rPr lang="de-CH" sz="2400" dirty="0" err="1">
                <a:latin typeface="HelveticaNeueLT Std Thin" panose="020B0403020202020204" pitchFamily="34" charset="0"/>
              </a:rPr>
              <a:t>employee</a:t>
            </a:r>
            <a:r>
              <a:rPr lang="de-CH" sz="2400" dirty="0">
                <a:latin typeface="HelveticaNeueLT Std Thin" panose="020B0403020202020204" pitchFamily="34" charset="0"/>
              </a:rPr>
              <a:t> </a:t>
            </a:r>
            <a:r>
              <a:rPr lang="de-CH" sz="2400" dirty="0" err="1">
                <a:latin typeface="HelveticaNeueLT Std Thin" panose="020B0403020202020204" pitchFamily="34" charset="0"/>
              </a:rPr>
              <a:t>survey</a:t>
            </a:r>
            <a:endParaRPr lang="en-US" sz="2400" dirty="0">
              <a:latin typeface="HelveticaNeueLT Std Thin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001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8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2031 0 " pathEditMode="relative" ptsTypes="AA"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2031 0 " pathEditMode="relative" ptsTypes="AA">
                                      <p:cBhvr>
                                        <p:cTn id="1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2031 0 " pathEditMode="relative" ptsTypes="AA">
                                      <p:cBhvr>
                                        <p:cTn id="1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778AC851-B1CC-4A61-AA4D-5628D7C04C45}"/>
              </a:ext>
            </a:extLst>
          </p:cNvPr>
          <p:cNvSpPr txBox="1"/>
          <p:nvPr/>
        </p:nvSpPr>
        <p:spPr>
          <a:xfrm>
            <a:off x="245705" y="6307574"/>
            <a:ext cx="117005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company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capture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verification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evaluation</a:t>
            </a:r>
            <a:endParaRPr lang="en-US" b="1" dirty="0">
              <a:solidFill>
                <a:schemeClr val="bg1">
                  <a:lumMod val="65000"/>
                </a:schemeClr>
              </a:solidFill>
              <a:latin typeface="HelveticaNeueLT Std Thin" panose="020B0403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FDFD586-881F-412C-B125-6D95FB3E7E3D}"/>
              </a:ext>
            </a:extLst>
          </p:cNvPr>
          <p:cNvSpPr txBox="1"/>
          <p:nvPr/>
        </p:nvSpPr>
        <p:spPr>
          <a:xfrm>
            <a:off x="820268" y="186736"/>
            <a:ext cx="105514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dirty="0">
                <a:latin typeface="HelveticaNeueLT Std Blk" panose="020B0904020202020204" pitchFamily="34" charset="0"/>
              </a:rPr>
              <a:t>Gender </a:t>
            </a:r>
            <a:r>
              <a:rPr lang="de-CH" sz="3600" dirty="0" err="1">
                <a:latin typeface="HelveticaNeueLT Std Blk" panose="020B0904020202020204" pitchFamily="34" charset="0"/>
              </a:rPr>
              <a:t>equality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Blk" panose="020B0904020202020204" pitchFamily="34" charset="0"/>
              </a:rPr>
              <a:t>challenge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Med" panose="020B0604020202020204" pitchFamily="34" charset="0"/>
              </a:rPr>
              <a:t>by</a:t>
            </a:r>
            <a:r>
              <a:rPr lang="de-CH" sz="3600" dirty="0">
                <a:latin typeface="HelveticaNeueLT Std Med" panose="020B0604020202020204" pitchFamily="34" charset="0"/>
              </a:rPr>
              <a:t> UBS</a:t>
            </a:r>
          </a:p>
          <a:p>
            <a:pPr algn="ctr"/>
            <a:r>
              <a:rPr lang="de-CH" sz="2400" dirty="0">
                <a:latin typeface="HelveticaNeueLT Std Thin" panose="020B0403020202020204" pitchFamily="34" charset="0"/>
              </a:rPr>
              <a:t>E-</a:t>
            </a:r>
            <a:r>
              <a:rPr lang="de-CH" sz="2400" dirty="0" err="1">
                <a:latin typeface="HelveticaNeueLT Std Thin" panose="020B0403020202020204" pitchFamily="34" charset="0"/>
              </a:rPr>
              <a:t>voting</a:t>
            </a:r>
            <a:r>
              <a:rPr lang="de-CH" sz="2400" dirty="0">
                <a:latin typeface="HelveticaNeueLT Std Thin" panose="020B0403020202020204" pitchFamily="34" charset="0"/>
              </a:rPr>
              <a:t> </a:t>
            </a:r>
            <a:r>
              <a:rPr lang="de-CH" sz="2400" dirty="0" err="1">
                <a:latin typeface="HelveticaNeueLT Std Thin" panose="020B0403020202020204" pitchFamily="34" charset="0"/>
              </a:rPr>
              <a:t>system</a:t>
            </a:r>
            <a:endParaRPr lang="en-US" sz="3200" dirty="0">
              <a:latin typeface="HelveticaNeueLT Std Thin" panose="020B0403020202020204" pitchFamily="34" charset="0"/>
            </a:endParaRPr>
          </a:p>
        </p:txBody>
      </p:sp>
      <p:pic>
        <p:nvPicPr>
          <p:cNvPr id="7" name="Grafik 6" descr="Ein Bild, das Himmel enthält.&#10;&#10;Mit sehr hoher Zuverlässigkeit generierte Beschreibung">
            <a:extLst>
              <a:ext uri="{FF2B5EF4-FFF2-40B4-BE49-F238E27FC236}">
                <a16:creationId xmlns:a16="http://schemas.microsoft.com/office/drawing/2014/main" id="{7B34F41D-7E42-44A0-91AE-5B5036A9F9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23" b="21319"/>
          <a:stretch/>
        </p:blipFill>
        <p:spPr>
          <a:xfrm>
            <a:off x="0" y="2190750"/>
            <a:ext cx="12192000" cy="318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72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>
            <a:extLst>
              <a:ext uri="{FF2B5EF4-FFF2-40B4-BE49-F238E27FC236}">
                <a16:creationId xmlns:a16="http://schemas.microsoft.com/office/drawing/2014/main" id="{8F15578B-93D6-43C3-BEC7-7F3679729EFB}"/>
              </a:ext>
            </a:extLst>
          </p:cNvPr>
          <p:cNvSpPr txBox="1"/>
          <p:nvPr/>
        </p:nvSpPr>
        <p:spPr>
          <a:xfrm>
            <a:off x="4781549" y="1785528"/>
            <a:ext cx="262890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employer</a:t>
            </a:r>
            <a:endParaRPr lang="de-CH" sz="2800" dirty="0">
              <a:latin typeface="HelveticaNeueLT Std Med" panose="020B0604020202020204" pitchFamily="34" charset="0"/>
            </a:endParaRPr>
          </a:p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provided</a:t>
            </a:r>
            <a:r>
              <a:rPr lang="de-CH" sz="2800" dirty="0">
                <a:latin typeface="HelveticaNeueLT Std Med" panose="020B0604020202020204" pitchFamily="34" charset="0"/>
              </a:rPr>
              <a:t> </a:t>
            </a:r>
            <a:r>
              <a:rPr lang="de-CH" sz="2800" dirty="0" err="1">
                <a:latin typeface="HelveticaNeueLT Std Med" panose="020B0604020202020204" pitchFamily="34" charset="0"/>
              </a:rPr>
              <a:t>data</a:t>
            </a:r>
            <a:endParaRPr lang="en-US" sz="2800" dirty="0">
              <a:latin typeface="HelveticaNeueLT Std Med" panose="020B0604020202020204" pitchFamily="34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6504CF7-BCC2-49EA-89EA-50CEF9F82CD1}"/>
              </a:ext>
            </a:extLst>
          </p:cNvPr>
          <p:cNvSpPr txBox="1"/>
          <p:nvPr/>
        </p:nvSpPr>
        <p:spPr>
          <a:xfrm>
            <a:off x="4784747" y="4118365"/>
            <a:ext cx="262890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employee</a:t>
            </a:r>
            <a:endParaRPr lang="de-CH" sz="2800" dirty="0">
              <a:latin typeface="HelveticaNeueLT Std Med" panose="020B0604020202020204" pitchFamily="34" charset="0"/>
            </a:endParaRPr>
          </a:p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survey</a:t>
            </a:r>
            <a:endParaRPr lang="en-US" sz="2800" dirty="0">
              <a:latin typeface="HelveticaNeueLT Std Med" panose="020B0604020202020204" pitchFamily="34" charset="0"/>
            </a:endParaRPr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8D7C8D48-0C8A-4706-B03B-B5502ED9E163}"/>
              </a:ext>
            </a:extLst>
          </p:cNvPr>
          <p:cNvGrpSpPr/>
          <p:nvPr/>
        </p:nvGrpSpPr>
        <p:grpSpPr>
          <a:xfrm>
            <a:off x="1802065" y="2262582"/>
            <a:ext cx="2982682" cy="2332837"/>
            <a:chOff x="1802065" y="2262582"/>
            <a:chExt cx="2982682" cy="2332837"/>
          </a:xfrm>
        </p:grpSpPr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89E9A95F-F839-45E6-B6B9-30B936963C0D}"/>
                </a:ext>
              </a:extLst>
            </p:cNvPr>
            <p:cNvSpPr txBox="1"/>
            <p:nvPr/>
          </p:nvSpPr>
          <p:spPr>
            <a:xfrm>
              <a:off x="1802065" y="2950299"/>
              <a:ext cx="1344386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CH" sz="2800" dirty="0" err="1">
                  <a:solidFill>
                    <a:schemeClr val="bg1">
                      <a:lumMod val="65000"/>
                    </a:schemeClr>
                  </a:solidFill>
                  <a:latin typeface="HelveticaNeueLT Std Med" panose="020B0604020202020204" pitchFamily="34" charset="0"/>
                </a:rPr>
                <a:t>data</a:t>
              </a:r>
              <a:endParaRPr lang="de-CH" sz="2800" dirty="0">
                <a:solidFill>
                  <a:schemeClr val="bg1">
                    <a:lumMod val="65000"/>
                  </a:schemeClr>
                </a:solidFill>
                <a:latin typeface="HelveticaNeueLT Std Med" panose="020B0604020202020204" pitchFamily="34" charset="0"/>
              </a:endParaRPr>
            </a:p>
            <a:p>
              <a:pPr algn="ctr"/>
              <a:r>
                <a:rPr lang="de-CH" sz="2800" dirty="0" err="1">
                  <a:solidFill>
                    <a:schemeClr val="bg1">
                      <a:lumMod val="65000"/>
                    </a:schemeClr>
                  </a:solidFill>
                  <a:latin typeface="HelveticaNeueLT Std Med" panose="020B0604020202020204" pitchFamily="34" charset="0"/>
                </a:rPr>
                <a:t>survey</a:t>
              </a:r>
              <a:endParaRPr lang="en-US" sz="2800" dirty="0">
                <a:solidFill>
                  <a:schemeClr val="bg1">
                    <a:lumMod val="65000"/>
                  </a:schemeClr>
                </a:solidFill>
                <a:latin typeface="HelveticaNeueLT Std Med" panose="020B0604020202020204" pitchFamily="34" charset="0"/>
              </a:endParaRPr>
            </a:p>
          </p:txBody>
        </p:sp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3E3B59C5-63C2-4FA9-BF22-64A999F5B260}"/>
                </a:ext>
              </a:extLst>
            </p:cNvPr>
            <p:cNvCxnSpPr>
              <a:cxnSpLocks/>
              <a:stCxn id="8" idx="3"/>
              <a:endCxn id="14" idx="1"/>
            </p:cNvCxnSpPr>
            <p:nvPr/>
          </p:nvCxnSpPr>
          <p:spPr>
            <a:xfrm flipV="1">
              <a:off x="3146451" y="2262582"/>
              <a:ext cx="1635098" cy="1164771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Gerade Verbindung mit Pfeil 16">
              <a:extLst>
                <a:ext uri="{FF2B5EF4-FFF2-40B4-BE49-F238E27FC236}">
                  <a16:creationId xmlns:a16="http://schemas.microsoft.com/office/drawing/2014/main" id="{0A205BA8-0630-47E7-B2D3-5EBA7B48FED5}"/>
                </a:ext>
              </a:extLst>
            </p:cNvPr>
            <p:cNvCxnSpPr>
              <a:cxnSpLocks/>
              <a:stCxn id="8" idx="3"/>
              <a:endCxn id="16" idx="1"/>
            </p:cNvCxnSpPr>
            <p:nvPr/>
          </p:nvCxnSpPr>
          <p:spPr>
            <a:xfrm>
              <a:off x="3146451" y="3427353"/>
              <a:ext cx="1638296" cy="1168066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99F30F52-8FB1-4CF9-BF0A-8B1CE9BD8E86}"/>
              </a:ext>
            </a:extLst>
          </p:cNvPr>
          <p:cNvSpPr txBox="1"/>
          <p:nvPr/>
        </p:nvSpPr>
        <p:spPr>
          <a:xfrm>
            <a:off x="245705" y="6307574"/>
            <a:ext cx="117005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company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capture</a:t>
            </a:r>
            <a:r>
              <a:rPr lang="de-CH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  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-           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verification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evaluation</a:t>
            </a:r>
            <a:endParaRPr lang="en-US" b="1" dirty="0">
              <a:solidFill>
                <a:schemeClr val="bg1">
                  <a:lumMod val="65000"/>
                </a:schemeClr>
              </a:solidFill>
              <a:latin typeface="HelveticaNeueLT Std Thin" panose="020B0403020202020204" pitchFamily="34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C021375-61E8-40E2-9D6D-342E1398FA72}"/>
              </a:ext>
            </a:extLst>
          </p:cNvPr>
          <p:cNvSpPr txBox="1"/>
          <p:nvPr/>
        </p:nvSpPr>
        <p:spPr>
          <a:xfrm>
            <a:off x="8954620" y="3165742"/>
            <a:ext cx="307153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>
                <a:latin typeface="HelveticaNeueLT Std Med" panose="020B0604020202020204" pitchFamily="34" charset="0"/>
              </a:rPr>
              <a:t>Data </a:t>
            </a:r>
            <a:r>
              <a:rPr lang="de-CH" sz="2800" dirty="0" err="1">
                <a:latin typeface="HelveticaNeueLT Std Med" panose="020B0604020202020204" pitchFamily="34" charset="0"/>
              </a:rPr>
              <a:t>verification</a:t>
            </a:r>
            <a:endParaRPr lang="en-US" sz="2800" dirty="0">
              <a:latin typeface="HelveticaNeueLT Std Med" panose="020B0604020202020204" pitchFamily="34" charset="0"/>
            </a:endParaRP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CE1A094-6DC4-4BFF-A5BE-1012211D7048}"/>
              </a:ext>
            </a:extLst>
          </p:cNvPr>
          <p:cNvCxnSpPr>
            <a:stCxn id="14" idx="3"/>
            <a:endCxn id="18" idx="1"/>
          </p:cNvCxnSpPr>
          <p:nvPr/>
        </p:nvCxnSpPr>
        <p:spPr>
          <a:xfrm>
            <a:off x="7410449" y="2262582"/>
            <a:ext cx="1544171" cy="116477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8710C91-04F1-4B13-8610-2C2137954663}"/>
              </a:ext>
            </a:extLst>
          </p:cNvPr>
          <p:cNvCxnSpPr>
            <a:stCxn id="16" idx="3"/>
            <a:endCxn id="18" idx="1"/>
          </p:cNvCxnSpPr>
          <p:nvPr/>
        </p:nvCxnSpPr>
        <p:spPr>
          <a:xfrm flipV="1">
            <a:off x="7413647" y="3427352"/>
            <a:ext cx="1540973" cy="116806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>
            <a:extLst>
              <a:ext uri="{FF2B5EF4-FFF2-40B4-BE49-F238E27FC236}">
                <a16:creationId xmlns:a16="http://schemas.microsoft.com/office/drawing/2014/main" id="{EEE386F2-2582-41EC-B939-54B84293C566}"/>
              </a:ext>
            </a:extLst>
          </p:cNvPr>
          <p:cNvSpPr txBox="1"/>
          <p:nvPr/>
        </p:nvSpPr>
        <p:spPr>
          <a:xfrm>
            <a:off x="820269" y="181094"/>
            <a:ext cx="10551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dirty="0">
                <a:latin typeface="HelveticaNeueLT Std Blk" panose="020B0904020202020204" pitchFamily="34" charset="0"/>
              </a:rPr>
              <a:t>Gender </a:t>
            </a:r>
            <a:r>
              <a:rPr lang="de-CH" sz="3600" dirty="0" err="1">
                <a:latin typeface="HelveticaNeueLT Std Blk" panose="020B0904020202020204" pitchFamily="34" charset="0"/>
              </a:rPr>
              <a:t>equality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Blk" panose="020B0904020202020204" pitchFamily="34" charset="0"/>
              </a:rPr>
              <a:t>challenge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Med" panose="020B0604020202020204" pitchFamily="34" charset="0"/>
              </a:rPr>
              <a:t>by</a:t>
            </a:r>
            <a:r>
              <a:rPr lang="de-CH" sz="3600" dirty="0">
                <a:latin typeface="HelveticaNeueLT Std Med" panose="020B0604020202020204" pitchFamily="34" charset="0"/>
              </a:rPr>
              <a:t> UBS</a:t>
            </a:r>
            <a:endParaRPr lang="en-US" sz="3600" dirty="0">
              <a:latin typeface="HelveticaNeueLT Std Med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68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182 0 " pathEditMode="relative" ptsTypes="AA">
                                      <p:cBhvr>
                                        <p:cTn id="1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182 0 " pathEditMode="relative" ptsTypes="AA"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182 0 " pathEditMode="relative" ptsTypes="AA">
                                      <p:cBhvr>
                                        <p:cTn id="1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182 0 " pathEditMode="relative" ptsTypes="AA">
                                      <p:cBhvr>
                                        <p:cTn id="2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182 0 " pathEditMode="relative" ptsTypes="AA">
                                      <p:cBhvr>
                                        <p:cTn id="2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182 0 " pathEditMode="relative" ptsTypes="AA">
                                      <p:cBhvr>
                                        <p:cTn id="2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6" grpId="0"/>
      <p:bldP spid="16" grpId="1"/>
      <p:bldP spid="18" grpId="0"/>
      <p:bldP spid="1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99F30F52-8FB1-4CF9-BF0A-8B1CE9BD8E86}"/>
              </a:ext>
            </a:extLst>
          </p:cNvPr>
          <p:cNvSpPr txBox="1"/>
          <p:nvPr/>
        </p:nvSpPr>
        <p:spPr>
          <a:xfrm>
            <a:off x="245705" y="6307574"/>
            <a:ext cx="1170058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company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capture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data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</a:t>
            </a:r>
            <a:r>
              <a:rPr lang="de-CH" b="1" dirty="0" err="1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verification</a:t>
            </a:r>
            <a:r>
              <a:rPr lang="de-CH" b="1" dirty="0">
                <a:solidFill>
                  <a:schemeClr val="bg1">
                    <a:lumMod val="65000"/>
                  </a:schemeClr>
                </a:solidFill>
                <a:latin typeface="HelveticaNeueLT Std Thin" panose="020B0403020202020204" pitchFamily="34" charset="0"/>
              </a:rPr>
              <a:t>            -            </a:t>
            </a:r>
            <a:r>
              <a:rPr lang="de-CH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NeueLT Std Thin" panose="020B0403020202020204" pitchFamily="34" charset="0"/>
              </a:rPr>
              <a:t>evaluation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HelveticaNeueLT Std Thin" panose="020B0403020202020204" pitchFamily="34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C021375-61E8-40E2-9D6D-342E1398FA72}"/>
              </a:ext>
            </a:extLst>
          </p:cNvPr>
          <p:cNvSpPr txBox="1"/>
          <p:nvPr/>
        </p:nvSpPr>
        <p:spPr>
          <a:xfrm>
            <a:off x="4669492" y="3165742"/>
            <a:ext cx="307153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>
                <a:latin typeface="HelveticaNeueLT Std Med" panose="020B0604020202020204" pitchFamily="34" charset="0"/>
              </a:rPr>
              <a:t>Data </a:t>
            </a:r>
            <a:r>
              <a:rPr lang="de-CH" sz="2800" dirty="0" err="1">
                <a:latin typeface="HelveticaNeueLT Std Med" panose="020B0604020202020204" pitchFamily="34" charset="0"/>
              </a:rPr>
              <a:t>verification</a:t>
            </a:r>
            <a:endParaRPr lang="en-US" sz="2800" dirty="0">
              <a:latin typeface="HelveticaNeueLT Std Med" panose="020B0604020202020204" pitchFamily="34" charset="0"/>
            </a:endParaRP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26E07120-323D-4E3A-B60E-9992F0D114A1}"/>
              </a:ext>
            </a:extLst>
          </p:cNvPr>
          <p:cNvGrpSpPr/>
          <p:nvPr/>
        </p:nvGrpSpPr>
        <p:grpSpPr>
          <a:xfrm>
            <a:off x="496421" y="1785528"/>
            <a:ext cx="4173071" cy="3286944"/>
            <a:chOff x="496421" y="1785528"/>
            <a:chExt cx="4173071" cy="3286944"/>
          </a:xfrm>
        </p:grpSpPr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8F15578B-93D6-43C3-BEC7-7F3679729EFB}"/>
                </a:ext>
              </a:extLst>
            </p:cNvPr>
            <p:cNvSpPr txBox="1"/>
            <p:nvPr/>
          </p:nvSpPr>
          <p:spPr>
            <a:xfrm>
              <a:off x="496421" y="1785528"/>
              <a:ext cx="2628900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CH" sz="2800" dirty="0" err="1">
                  <a:solidFill>
                    <a:schemeClr val="bg1">
                      <a:lumMod val="65000"/>
                    </a:schemeClr>
                  </a:solidFill>
                  <a:latin typeface="HelveticaNeueLT Std Med" panose="020B0604020202020204" pitchFamily="34" charset="0"/>
                </a:rPr>
                <a:t>employer</a:t>
              </a:r>
              <a:endParaRPr lang="de-CH" sz="2800" dirty="0">
                <a:solidFill>
                  <a:schemeClr val="bg1">
                    <a:lumMod val="65000"/>
                  </a:schemeClr>
                </a:solidFill>
                <a:latin typeface="HelveticaNeueLT Std Med" panose="020B0604020202020204" pitchFamily="34" charset="0"/>
              </a:endParaRPr>
            </a:p>
            <a:p>
              <a:pPr algn="ctr"/>
              <a:r>
                <a:rPr lang="de-CH" sz="2800" dirty="0" err="1">
                  <a:solidFill>
                    <a:schemeClr val="bg1">
                      <a:lumMod val="65000"/>
                    </a:schemeClr>
                  </a:solidFill>
                  <a:latin typeface="HelveticaNeueLT Std Med" panose="020B0604020202020204" pitchFamily="34" charset="0"/>
                </a:rPr>
                <a:t>provided</a:t>
              </a:r>
              <a:r>
                <a:rPr lang="de-CH" sz="2800" dirty="0">
                  <a:solidFill>
                    <a:schemeClr val="bg1">
                      <a:lumMod val="65000"/>
                    </a:schemeClr>
                  </a:solidFill>
                  <a:latin typeface="HelveticaNeueLT Std Med" panose="020B0604020202020204" pitchFamily="34" charset="0"/>
                </a:rPr>
                <a:t> </a:t>
              </a:r>
              <a:r>
                <a:rPr lang="de-CH" sz="2800" dirty="0" err="1">
                  <a:solidFill>
                    <a:schemeClr val="bg1">
                      <a:lumMod val="65000"/>
                    </a:schemeClr>
                  </a:solidFill>
                  <a:latin typeface="HelveticaNeueLT Std Med" panose="020B0604020202020204" pitchFamily="34" charset="0"/>
                </a:rPr>
                <a:t>data</a:t>
              </a:r>
              <a:endParaRPr lang="en-US" sz="2800" dirty="0">
                <a:solidFill>
                  <a:schemeClr val="bg1">
                    <a:lumMod val="65000"/>
                  </a:schemeClr>
                </a:solidFill>
                <a:latin typeface="HelveticaNeueLT Std Med" panose="020B0604020202020204" pitchFamily="34" charset="0"/>
              </a:endParaRP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D6504CF7-BCC2-49EA-89EA-50CEF9F82CD1}"/>
                </a:ext>
              </a:extLst>
            </p:cNvPr>
            <p:cNvSpPr txBox="1"/>
            <p:nvPr/>
          </p:nvSpPr>
          <p:spPr>
            <a:xfrm>
              <a:off x="499619" y="4118365"/>
              <a:ext cx="2628900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de-CH" sz="2800" dirty="0" err="1">
                  <a:solidFill>
                    <a:schemeClr val="bg1">
                      <a:lumMod val="65000"/>
                    </a:schemeClr>
                  </a:solidFill>
                  <a:latin typeface="HelveticaNeueLT Std Med" panose="020B0604020202020204" pitchFamily="34" charset="0"/>
                </a:rPr>
                <a:t>employee</a:t>
              </a:r>
              <a:endParaRPr lang="de-CH" sz="2800" dirty="0">
                <a:solidFill>
                  <a:schemeClr val="bg1">
                    <a:lumMod val="65000"/>
                  </a:schemeClr>
                </a:solidFill>
                <a:latin typeface="HelveticaNeueLT Std Med" panose="020B0604020202020204" pitchFamily="34" charset="0"/>
              </a:endParaRPr>
            </a:p>
            <a:p>
              <a:pPr algn="ctr"/>
              <a:r>
                <a:rPr lang="de-CH" sz="2800" dirty="0" err="1">
                  <a:solidFill>
                    <a:schemeClr val="bg1">
                      <a:lumMod val="65000"/>
                    </a:schemeClr>
                  </a:solidFill>
                  <a:latin typeface="HelveticaNeueLT Std Med" panose="020B0604020202020204" pitchFamily="34" charset="0"/>
                </a:rPr>
                <a:t>survey</a:t>
              </a:r>
              <a:endParaRPr lang="en-US" sz="2800" dirty="0">
                <a:solidFill>
                  <a:schemeClr val="bg1">
                    <a:lumMod val="65000"/>
                  </a:schemeClr>
                </a:solidFill>
                <a:latin typeface="HelveticaNeueLT Std Med" panose="020B0604020202020204" pitchFamily="34" charset="0"/>
              </a:endParaRPr>
            </a:p>
          </p:txBody>
        </p: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4CE1A094-6DC4-4BFF-A5BE-1012211D7048}"/>
                </a:ext>
              </a:extLst>
            </p:cNvPr>
            <p:cNvCxnSpPr>
              <a:stCxn id="14" idx="3"/>
              <a:endCxn id="18" idx="1"/>
            </p:cNvCxnSpPr>
            <p:nvPr/>
          </p:nvCxnSpPr>
          <p:spPr>
            <a:xfrm>
              <a:off x="3125321" y="2262582"/>
              <a:ext cx="1544171" cy="116477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F8710C91-04F1-4B13-8610-2C2137954663}"/>
                </a:ext>
              </a:extLst>
            </p:cNvPr>
            <p:cNvCxnSpPr>
              <a:stCxn id="16" idx="3"/>
              <a:endCxn id="18" idx="1"/>
            </p:cNvCxnSpPr>
            <p:nvPr/>
          </p:nvCxnSpPr>
          <p:spPr>
            <a:xfrm flipV="1">
              <a:off x="3128519" y="3427352"/>
              <a:ext cx="1540973" cy="1168067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feld 14">
            <a:extLst>
              <a:ext uri="{FF2B5EF4-FFF2-40B4-BE49-F238E27FC236}">
                <a16:creationId xmlns:a16="http://schemas.microsoft.com/office/drawing/2014/main" id="{92DE7747-E558-47DD-A391-2E4207B21909}"/>
              </a:ext>
            </a:extLst>
          </p:cNvPr>
          <p:cNvSpPr txBox="1"/>
          <p:nvPr/>
        </p:nvSpPr>
        <p:spPr>
          <a:xfrm>
            <a:off x="9461128" y="3162460"/>
            <a:ext cx="214368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CH" sz="2800" dirty="0" err="1">
                <a:latin typeface="HelveticaNeueLT Std Med" panose="020B0604020202020204" pitchFamily="34" charset="0"/>
              </a:rPr>
              <a:t>evaluation</a:t>
            </a:r>
            <a:endParaRPr lang="en-US" sz="2800" dirty="0">
              <a:latin typeface="HelveticaNeueLT Std Med" panose="020B0604020202020204" pitchFamily="34" charset="0"/>
            </a:endParaRP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C7C73382-77B9-4FC3-B986-79054010D564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 flipV="1">
            <a:off x="7741025" y="3424070"/>
            <a:ext cx="1720103" cy="328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EDB9B242-B597-42ED-B112-D8283948370F}"/>
              </a:ext>
            </a:extLst>
          </p:cNvPr>
          <p:cNvSpPr txBox="1"/>
          <p:nvPr/>
        </p:nvSpPr>
        <p:spPr>
          <a:xfrm>
            <a:off x="820269" y="176140"/>
            <a:ext cx="10551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dirty="0">
                <a:latin typeface="HelveticaNeueLT Std Blk" panose="020B0904020202020204" pitchFamily="34" charset="0"/>
              </a:rPr>
              <a:t>Gender </a:t>
            </a:r>
            <a:r>
              <a:rPr lang="de-CH" sz="3600" dirty="0" err="1">
                <a:latin typeface="HelveticaNeueLT Std Blk" panose="020B0904020202020204" pitchFamily="34" charset="0"/>
              </a:rPr>
              <a:t>equality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Blk" panose="020B0904020202020204" pitchFamily="34" charset="0"/>
              </a:rPr>
              <a:t>challenge</a:t>
            </a:r>
            <a:r>
              <a:rPr lang="de-CH" sz="3600" dirty="0">
                <a:latin typeface="HelveticaNeueLT Std Blk" panose="020B0904020202020204" pitchFamily="34" charset="0"/>
              </a:rPr>
              <a:t> </a:t>
            </a:r>
            <a:r>
              <a:rPr lang="de-CH" sz="3600" dirty="0" err="1">
                <a:latin typeface="HelveticaNeueLT Std Med" panose="020B0604020202020204" pitchFamily="34" charset="0"/>
              </a:rPr>
              <a:t>by</a:t>
            </a:r>
            <a:r>
              <a:rPr lang="de-CH" sz="3600" dirty="0">
                <a:latin typeface="HelveticaNeueLT Std Med" panose="020B0604020202020204" pitchFamily="34" charset="0"/>
              </a:rPr>
              <a:t> UBS</a:t>
            </a:r>
            <a:endParaRPr lang="en-US" sz="3600" dirty="0">
              <a:latin typeface="HelveticaNeueLT Std Med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0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963 0 " pathEditMode="relative" ptsTypes="AA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963 0 " pathEditMode="relative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963 0 " pathEditMode="relative" ptsTypes="AA">
                                      <p:cBhvr>
                                        <p:cTn id="1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963 0 " pathEditMode="relative" ptsTypes="AA">
                                      <p:cBhvr>
                                        <p:cTn id="1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15" grpId="0"/>
      <p:bldP spid="15" grpId="1"/>
    </p:bldLst>
  </p:timing>
</p:sld>
</file>

<file path=ppt/theme/theme1.xml><?xml version="1.0" encoding="utf-8"?>
<a:theme xmlns:a="http://schemas.openxmlformats.org/drawingml/2006/main" name="Office">
  <a:themeElements>
    <a:clrScheme name="Warmes Blau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iller-Presentation-BIOTS">
      <a:majorFont>
        <a:latin typeface="Helvetica"/>
        <a:ea typeface=""/>
        <a:cs typeface=""/>
      </a:majorFont>
      <a:minorFont>
        <a:latin typeface="Helveti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371</Words>
  <Application>Microsoft Office PowerPoint</Application>
  <PresentationFormat>Breitbild</PresentationFormat>
  <Paragraphs>100</Paragraphs>
  <Slides>15</Slides>
  <Notes>8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Arial</vt:lpstr>
      <vt:lpstr>Calibri</vt:lpstr>
      <vt:lpstr>Helvetica</vt:lpstr>
      <vt:lpstr>HelveticaNeueLT Std Blk</vt:lpstr>
      <vt:lpstr>HelveticaNeueLT Std Med</vt:lpstr>
      <vt:lpstr>HelveticaNeueLT Std Thin</vt:lpstr>
      <vt:lpstr>HelveticaNeueLT Std UltLt</vt:lpstr>
      <vt:lpstr>HelveticaNeueLT Std UltLt Cn</vt:lpstr>
      <vt:lpstr>Helvetiva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Roy Schubiger</dc:creator>
  <cp:lastModifiedBy>Roy Schubiger</cp:lastModifiedBy>
  <cp:revision>100</cp:revision>
  <dcterms:created xsi:type="dcterms:W3CDTF">2018-02-14T13:55:18Z</dcterms:created>
  <dcterms:modified xsi:type="dcterms:W3CDTF">2018-02-15T18:05:48Z</dcterms:modified>
</cp:coreProperties>
</file>

<file path=docProps/thumbnail.jpeg>
</file>